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8" r:id="rId28"/>
    <p:sldId id="286" r:id="rId29"/>
    <p:sldId id="287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03" r:id="rId44"/>
    <p:sldId id="304" r:id="rId45"/>
    <p:sldId id="305" r:id="rId46"/>
    <p:sldId id="306" r:id="rId47"/>
    <p:sldId id="307" r:id="rId48"/>
    <p:sldId id="308" r:id="rId49"/>
    <p:sldId id="323" r:id="rId50"/>
    <p:sldId id="324" r:id="rId51"/>
    <p:sldId id="309" r:id="rId52"/>
    <p:sldId id="315" r:id="rId53"/>
    <p:sldId id="310" r:id="rId54"/>
    <p:sldId id="316" r:id="rId55"/>
    <p:sldId id="311" r:id="rId56"/>
    <p:sldId id="317" r:id="rId57"/>
    <p:sldId id="312" r:id="rId58"/>
    <p:sldId id="318" r:id="rId59"/>
    <p:sldId id="319" r:id="rId60"/>
    <p:sldId id="321" r:id="rId61"/>
    <p:sldId id="320" r:id="rId62"/>
    <p:sldId id="322" r:id="rId6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Задание 16</a:t>
            </a:r>
            <a:br>
              <a:rPr lang="ru-RU" dirty="0" smtClean="0"/>
            </a:br>
            <a:r>
              <a:rPr lang="ru-RU" dirty="0" smtClean="0"/>
              <a:t>ЕГЭ. Русский язык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Горшенина Алла Александровна</a:t>
            </a:r>
          </a:p>
          <a:p>
            <a:r>
              <a:rPr lang="ru-RU" dirty="0" smtClean="0"/>
              <a:t>Учитель МОАУ «СОШ </a:t>
            </a:r>
            <a:r>
              <a:rPr lang="ru-RU" dirty="0" err="1" smtClean="0"/>
              <a:t>им.Н.</a:t>
            </a:r>
            <a:r>
              <a:rPr lang="ru-RU" dirty="0" err="1"/>
              <a:t>Р</a:t>
            </a:r>
            <a:r>
              <a:rPr lang="ru-RU" dirty="0" err="1" smtClean="0"/>
              <a:t>.Ирикова</a:t>
            </a:r>
            <a:r>
              <a:rPr lang="ru-RU" dirty="0" smtClean="0"/>
              <a:t> </a:t>
            </a:r>
            <a:r>
              <a:rPr lang="ru-RU" dirty="0" smtClean="0"/>
              <a:t>с.Зилаир»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1) </a:t>
                      </a:r>
                      <a:r>
                        <a:rPr lang="ru-RU" b="1" dirty="0" smtClean="0"/>
                        <a:t>Общий</a:t>
                      </a:r>
                      <a:r>
                        <a:rPr lang="ru-RU" b="1" baseline="0" dirty="0" smtClean="0"/>
                        <a:t> второстепенный член предложения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ru-RU" baseline="0" dirty="0" smtClean="0"/>
                        <a:t>В гавани </a:t>
                      </a:r>
                      <a:r>
                        <a:rPr lang="ru-RU" b="0" baseline="0" dirty="0" smtClean="0"/>
                        <a:t>огни фонарей столпились в разноцветную группу </a:t>
                      </a:r>
                      <a:r>
                        <a:rPr lang="ru-RU" b="1" baseline="0" dirty="0" smtClean="0"/>
                        <a:t>и </a:t>
                      </a:r>
                      <a:r>
                        <a:rPr lang="ru-RU" b="0" baseline="0" dirty="0" smtClean="0"/>
                        <a:t>видны были стволы мачт.</a:t>
                      </a:r>
                      <a:endParaRPr lang="en-US" b="0" baseline="0" dirty="0" smtClean="0"/>
                    </a:p>
                    <a:p>
                      <a:pPr marL="342900" indent="-342900">
                        <a:buNone/>
                      </a:pPr>
                      <a:r>
                        <a:rPr lang="en-US" b="0" baseline="0" dirty="0" smtClean="0"/>
                        <a:t>     </a:t>
                      </a:r>
                      <a:r>
                        <a:rPr lang="en-US" b="1" baseline="0" dirty="0" smtClean="0"/>
                        <a:t>[</a:t>
                      </a:r>
                      <a:r>
                        <a:rPr lang="ru-RU" b="1" baseline="0" dirty="0" smtClean="0"/>
                        <a:t>В гавани </a:t>
                      </a:r>
                      <a:r>
                        <a:rPr lang="ru-RU" b="0" baseline="0" dirty="0" smtClean="0"/>
                        <a:t> -=</a:t>
                      </a:r>
                      <a:r>
                        <a:rPr lang="en-US" b="1" baseline="0" dirty="0" smtClean="0"/>
                        <a:t>]</a:t>
                      </a:r>
                      <a:r>
                        <a:rPr lang="ru-RU" b="1" baseline="0" dirty="0" smtClean="0"/>
                        <a:t> и </a:t>
                      </a:r>
                      <a:r>
                        <a:rPr lang="en-US" b="1" baseline="0" dirty="0" smtClean="0"/>
                        <a:t>[</a:t>
                      </a:r>
                      <a:r>
                        <a:rPr lang="ru-RU" b="1" baseline="0" dirty="0" smtClean="0"/>
                        <a:t>=-</a:t>
                      </a:r>
                      <a:r>
                        <a:rPr lang="en-US" b="1" baseline="0" dirty="0" smtClean="0"/>
                        <a:t>]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2) </a:t>
                      </a:r>
                      <a:r>
                        <a:rPr lang="ru-RU" b="1" dirty="0" smtClean="0"/>
                        <a:t>Общая придаточная часть ССП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2) </a:t>
                      </a:r>
                      <a:r>
                        <a:rPr lang="ru-RU" b="1" i="1" dirty="0" smtClean="0"/>
                        <a:t>Когда Каштанка проснулась, </a:t>
                      </a:r>
                      <a:r>
                        <a:rPr lang="ru-RU" b="0" i="1" dirty="0" smtClean="0"/>
                        <a:t>было уже темно </a:t>
                      </a:r>
                      <a:r>
                        <a:rPr lang="ru-RU" b="1" i="1" dirty="0" smtClean="0"/>
                        <a:t>и </a:t>
                      </a:r>
                      <a:r>
                        <a:rPr lang="ru-RU" b="0" i="1" dirty="0" smtClean="0"/>
                        <a:t>с улицы доносился шум, какой бывает только</a:t>
                      </a:r>
                      <a:r>
                        <a:rPr lang="ru-RU" b="0" i="1" baseline="0" dirty="0" smtClean="0"/>
                        <a:t> днём.</a:t>
                      </a:r>
                    </a:p>
                    <a:p>
                      <a:r>
                        <a:rPr lang="en-US" b="1" i="1" baseline="0" dirty="0" smtClean="0"/>
                        <a:t>[</a:t>
                      </a:r>
                      <a:r>
                        <a:rPr lang="ru-RU" b="1" i="1" baseline="0" dirty="0" smtClean="0"/>
                        <a:t>Когда Каштанка проснулась, = = и  </a:t>
                      </a:r>
                      <a:r>
                        <a:rPr lang="ru-RU" b="0" i="1" baseline="0" dirty="0" smtClean="0"/>
                        <a:t>=-…</a:t>
                      </a:r>
                      <a:r>
                        <a:rPr lang="en-US" b="1" i="1" baseline="0" dirty="0" smtClean="0"/>
                        <a:t>]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3) </a:t>
                      </a:r>
                      <a:r>
                        <a:rPr lang="ru-RU" b="1" dirty="0" smtClean="0"/>
                        <a:t>Общее вводное слово или вводное предложение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3) </a:t>
                      </a:r>
                      <a:r>
                        <a:rPr lang="ru-RU" b="1" i="1" dirty="0" smtClean="0"/>
                        <a:t>Как</a:t>
                      </a:r>
                      <a:r>
                        <a:rPr lang="ru-RU" b="1" i="1" baseline="0" dirty="0" smtClean="0"/>
                        <a:t> это часто бывает, </a:t>
                      </a:r>
                      <a:r>
                        <a:rPr lang="ru-RU" b="0" i="1" baseline="0" dirty="0" smtClean="0"/>
                        <a:t>вспоминается плохое </a:t>
                      </a:r>
                      <a:r>
                        <a:rPr lang="ru-RU" b="1" i="1" baseline="0" dirty="0" smtClean="0"/>
                        <a:t>и </a:t>
                      </a:r>
                      <a:r>
                        <a:rPr lang="ru-RU" b="0" i="1" baseline="0" dirty="0" smtClean="0"/>
                        <a:t>забывается хорошее.</a:t>
                      </a:r>
                    </a:p>
                    <a:p>
                      <a:r>
                        <a:rPr lang="en-US" b="1" i="1" baseline="0" dirty="0" smtClean="0"/>
                        <a:t>[</a:t>
                      </a:r>
                      <a:r>
                        <a:rPr lang="ru-RU" b="1" i="1" baseline="0" dirty="0" smtClean="0"/>
                        <a:t>Как это часто бывает, =- и </a:t>
                      </a:r>
                      <a:r>
                        <a:rPr lang="ru-RU" b="0" i="1" baseline="0" dirty="0" smtClean="0"/>
                        <a:t>=-</a:t>
                      </a:r>
                      <a:r>
                        <a:rPr lang="en-US" b="1" i="1" baseline="0" dirty="0" smtClean="0"/>
                        <a:t>]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3. Отсутствие запятой перед союзом И в ССП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1) Выделяем грамматические основы, чтобы понять, какая синтаксическая конструкция: ПП</a:t>
            </a:r>
            <a:r>
              <a:rPr lang="en-US" dirty="0" smtClean="0"/>
              <a:t>[</a:t>
            </a:r>
            <a:r>
              <a:rPr lang="ru-RU" dirty="0" smtClean="0"/>
              <a:t>-=</a:t>
            </a:r>
            <a:r>
              <a:rPr lang="en-US" dirty="0" smtClean="0"/>
              <a:t>]</a:t>
            </a:r>
            <a:endParaRPr lang="ru-RU" dirty="0" smtClean="0"/>
          </a:p>
          <a:p>
            <a:r>
              <a:rPr lang="ru-RU" dirty="0" smtClean="0"/>
              <a:t>ССП</a:t>
            </a:r>
            <a:r>
              <a:rPr lang="en-US" dirty="0" smtClean="0"/>
              <a:t>[</a:t>
            </a:r>
            <a:r>
              <a:rPr lang="ru-RU" dirty="0" smtClean="0"/>
              <a:t>-=</a:t>
            </a:r>
            <a:r>
              <a:rPr lang="en-US" dirty="0" smtClean="0"/>
              <a:t>]</a:t>
            </a:r>
            <a:r>
              <a:rPr lang="ru-RU" dirty="0" smtClean="0"/>
              <a:t>, и </a:t>
            </a:r>
            <a:r>
              <a:rPr lang="en-US" dirty="0" smtClean="0"/>
              <a:t>[</a:t>
            </a:r>
            <a:r>
              <a:rPr lang="ru-RU" dirty="0" smtClean="0"/>
              <a:t>-=</a:t>
            </a:r>
            <a:r>
              <a:rPr lang="en-US" dirty="0" smtClean="0"/>
              <a:t>]</a:t>
            </a:r>
            <a:endParaRPr lang="ru-RU" dirty="0" smtClean="0"/>
          </a:p>
          <a:p>
            <a:r>
              <a:rPr lang="ru-RU" dirty="0" smtClean="0"/>
              <a:t>2) Помним, чем отличается ПП с однородными членами от ССП.</a:t>
            </a:r>
          </a:p>
          <a:p>
            <a:r>
              <a:rPr lang="ru-RU" dirty="0" smtClean="0"/>
              <a:t>3) Определяем, нужна ли запятая перед союзом 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Алгоритм выполнения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1) 1) Каравелла имела три мачты с прямыми и косыми парусами и могла двигаться в нужном направлении даже при встречном ветре.</a:t>
            </a:r>
          </a:p>
          <a:p>
            <a:r>
              <a:rPr lang="ru-RU" dirty="0" smtClean="0"/>
              <a:t>2) Всяких цветов листья насыпаны в лесу и между ними ждешь увидеть грибы.</a:t>
            </a:r>
          </a:p>
          <a:p>
            <a:r>
              <a:rPr lang="ru-RU" dirty="0" smtClean="0"/>
              <a:t>3) На клумбе были посажены и яркие маки и нежные тюльпаны и мохнатые ноготки.</a:t>
            </a:r>
          </a:p>
          <a:p>
            <a:r>
              <a:rPr lang="ru-RU" dirty="0" smtClean="0"/>
              <a:t>4) Представители интеллигенции всегда стремились к смысловой точности и выразительности речи боролись против искажения и засорения родного языка.</a:t>
            </a:r>
          </a:p>
          <a:p>
            <a:r>
              <a:rPr lang="ru-RU" dirty="0" smtClean="0"/>
              <a:t>5) Желтоватые или </a:t>
            </a:r>
            <a:r>
              <a:rPr lang="ru-RU" dirty="0" err="1" smtClean="0"/>
              <a:t>розовые</a:t>
            </a:r>
            <a:r>
              <a:rPr lang="ru-RU" dirty="0" smtClean="0"/>
              <a:t> лепестки этого растения растут по одному или парами.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Задание 16. Расставьте знаки препинания. Укажите предложения, в которых нужно поставить ОДНУ запятую. Запишите номера этих предложений.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1) 1) Каравелла имела три мачты с прямыми и косыми парусами и могла двигаться в нужном направлении даже при встречном ветре.</a:t>
            </a:r>
          </a:p>
          <a:p>
            <a:r>
              <a:rPr lang="ru-RU" dirty="0" smtClean="0"/>
              <a:t>2</a:t>
            </a:r>
            <a:r>
              <a:rPr lang="ru-RU" dirty="0" smtClean="0">
                <a:solidFill>
                  <a:srgbClr val="C00000"/>
                </a:solidFill>
              </a:rPr>
              <a:t>) Всяких цветов листья насыпаны в лесу, и между ними ждешь увидеть грибы.</a:t>
            </a:r>
          </a:p>
          <a:p>
            <a:r>
              <a:rPr lang="ru-RU" dirty="0" smtClean="0"/>
              <a:t>3) На клумбе были посажены и яркие маки, и нежные тюльпаны, и мохнатые ноготки.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4) Представители интеллигенции всегда стремились к смысловой точности и выразительности речи, боролись против искажения и засорения родного языка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5) Желтоватые или </a:t>
            </a:r>
            <a:r>
              <a:rPr lang="ru-RU" dirty="0" err="1" smtClean="0"/>
              <a:t>розовые</a:t>
            </a:r>
            <a:r>
              <a:rPr lang="ru-RU" dirty="0" smtClean="0"/>
              <a:t> лепестки этого растения растут по одному или парами.</a:t>
            </a:r>
          </a:p>
          <a:p>
            <a:endParaRPr lang="ru-RU" b="1" dirty="0" smtClean="0"/>
          </a:p>
          <a:p>
            <a:r>
              <a:rPr lang="ru-RU" b="1" dirty="0" smtClean="0"/>
              <a:t>Ответ: 24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Задание 16. Расставьте знаки препинания. Укажите  </a:t>
            </a:r>
            <a:r>
              <a:rPr lang="ru-RU" sz="2000" dirty="0" err="1" smtClean="0"/>
              <a:t>двапредложения</a:t>
            </a:r>
            <a:r>
              <a:rPr lang="ru-RU" sz="2000" dirty="0" smtClean="0"/>
              <a:t>, в которых нужно поставить ОДНУ запятую. Запишите номера этих предложений.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1) Туча на востоке росла и захватывала запад и юг.</a:t>
            </a:r>
          </a:p>
          <a:p>
            <a:r>
              <a:rPr lang="ru-RU" dirty="0" smtClean="0"/>
              <a:t>2) Было по-осеннему и скучно и грустно и серо.</a:t>
            </a:r>
          </a:p>
          <a:p>
            <a:r>
              <a:rPr lang="ru-RU" dirty="0" smtClean="0"/>
              <a:t>3) В журчании ручья слышатся и грустные мелодии расставания с летом и жизнерадостные песнопения о необходимости зимнего отдыха перед буйством грядущей весны.</a:t>
            </a:r>
          </a:p>
          <a:p>
            <a:r>
              <a:rPr lang="ru-RU" dirty="0" smtClean="0"/>
              <a:t>4) При входе в это учреждение нужно предъявить паспорт или какой-нибудь другой документ.</a:t>
            </a:r>
          </a:p>
          <a:p>
            <a:r>
              <a:rPr lang="ru-RU" dirty="0" smtClean="0"/>
              <a:t>5) Дома не сиделось и мы решили проведать наших старых знакомых.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1) Туча на востоке росла и захватывала запад и юг.</a:t>
            </a:r>
          </a:p>
          <a:p>
            <a:r>
              <a:rPr lang="ru-RU" dirty="0" smtClean="0"/>
              <a:t>2) Было по-осеннему и скучно, и грустно, и серо.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3) В журчании ручья слышатся и грустные мелодии расставания с летом, и жизнерадостные песнопения о необходимости зимнего отдыха перед буйством грядущей весны.</a:t>
            </a:r>
          </a:p>
          <a:p>
            <a:r>
              <a:rPr lang="ru-RU" dirty="0" smtClean="0"/>
              <a:t>4) При входе в это учреждение нужно предъявить паспорт или какой-нибудь другой документ.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5) Дома не сиделось, и мы решили проведать наших старых знакомых.</a:t>
            </a:r>
          </a:p>
          <a:p>
            <a:endParaRPr lang="ru-RU" b="1" dirty="0" smtClean="0"/>
          </a:p>
          <a:p>
            <a:r>
              <a:rPr lang="ru-RU" b="1" dirty="0" smtClean="0"/>
              <a:t>Ответ: 35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1) Вечером Вадим ушёл в свою комнату и сел перечитывать письмо и писать ответ.</a:t>
            </a:r>
          </a:p>
          <a:p>
            <a:r>
              <a:rPr lang="ru-RU" dirty="0" smtClean="0"/>
              <a:t>2) Рано утром я вышел полюбоваться рассветом и подышать свежим прохладным воздухом.</a:t>
            </a:r>
          </a:p>
          <a:p>
            <a:r>
              <a:rPr lang="ru-RU" dirty="0" smtClean="0"/>
              <a:t>3) Он подошёл к окну и увидел одни трубы да крыши.</a:t>
            </a:r>
          </a:p>
          <a:p>
            <a:r>
              <a:rPr lang="ru-RU" dirty="0" smtClean="0"/>
              <a:t>4) Хорошо бы в нашем музее когда-нибудь увидеть картины Рембрандта или Тициана.</a:t>
            </a:r>
          </a:p>
          <a:p>
            <a:r>
              <a:rPr lang="ru-RU" dirty="0" smtClean="0"/>
              <a:t>5) Многие из участников литературного общества «Беседа» были последовательными классицистами и некоторые из них довели до совершенства традиционные классицистические жанры.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1) Вечером Вадим ушёл в свою комнату и сел перечитывать письмо и писать ответ.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2) Рано утром я вышел полюбоваться рассветом и подышать свежим, прохладным воздухом.</a:t>
            </a:r>
          </a:p>
          <a:p>
            <a:r>
              <a:rPr lang="ru-RU" dirty="0" smtClean="0"/>
              <a:t>3) Он подошёл к окну и увидел одни трубы да крыши.</a:t>
            </a:r>
          </a:p>
          <a:p>
            <a:r>
              <a:rPr lang="ru-RU" dirty="0" smtClean="0"/>
              <a:t>4) Хорошо бы в нашем музее когда-нибудь увидеть картины Рембрандта или Тициана.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5) Многие из участников литературного общества «Беседа» были последовательными классицистами, и некоторые из них довели до совершенства традиционные классицистические жанры.</a:t>
            </a:r>
          </a:p>
          <a:p>
            <a:r>
              <a:rPr lang="ru-RU" b="1" dirty="0" smtClean="0"/>
              <a:t>Ответ: 25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1) Сплошная движущаяся во тьме ночь заглядывала под каждую крышу.</a:t>
            </a:r>
          </a:p>
          <a:p>
            <a:r>
              <a:rPr lang="ru-RU" dirty="0" smtClean="0"/>
              <a:t>2) Его любили не столько за возвышенный ум сколько за какую-то трогательную наивность и способность всему удивляться.</a:t>
            </a:r>
          </a:p>
          <a:p>
            <a:r>
              <a:rPr lang="ru-RU" dirty="0" smtClean="0"/>
              <a:t>3) Травы и цветы горячо и сладко пахли на припёке.</a:t>
            </a:r>
          </a:p>
          <a:p>
            <a:r>
              <a:rPr lang="ru-RU" dirty="0" smtClean="0"/>
              <a:t>4) Речной жемчуг беловатого или жёлтого цвета встречается в озёрах с чистой водой.</a:t>
            </a:r>
          </a:p>
          <a:p>
            <a:r>
              <a:rPr lang="ru-RU" dirty="0" smtClean="0"/>
              <a:t>5) Невежда в гневе ругает науку и учебу и технический прогресс.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1) Сплошная, движущаяся во тьме ночь заглядывала под каждую крышу.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2) Его любили </a:t>
            </a:r>
            <a:r>
              <a:rPr lang="ru-RU" b="1" dirty="0" smtClean="0">
                <a:solidFill>
                  <a:srgbClr val="C00000"/>
                </a:solidFill>
              </a:rPr>
              <a:t>не столько </a:t>
            </a:r>
            <a:r>
              <a:rPr lang="ru-RU" dirty="0" smtClean="0">
                <a:solidFill>
                  <a:srgbClr val="C00000"/>
                </a:solidFill>
              </a:rPr>
              <a:t>за возвышенный </a:t>
            </a:r>
            <a:r>
              <a:rPr lang="ru-RU" u="sng" dirty="0" smtClean="0">
                <a:solidFill>
                  <a:srgbClr val="C00000"/>
                </a:solidFill>
              </a:rPr>
              <a:t>ум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  <a:r>
              <a:rPr lang="ru-RU" b="1" dirty="0" smtClean="0">
                <a:solidFill>
                  <a:srgbClr val="C00000"/>
                </a:solidFill>
              </a:rPr>
              <a:t>сколько</a:t>
            </a:r>
            <a:r>
              <a:rPr lang="ru-RU" dirty="0" smtClean="0">
                <a:solidFill>
                  <a:srgbClr val="C00000"/>
                </a:solidFill>
              </a:rPr>
              <a:t> за какую-то трогательную </a:t>
            </a:r>
            <a:r>
              <a:rPr lang="ru-RU" u="sng" dirty="0" smtClean="0">
                <a:solidFill>
                  <a:srgbClr val="C00000"/>
                </a:solidFill>
              </a:rPr>
              <a:t>наивность и способность </a:t>
            </a:r>
            <a:r>
              <a:rPr lang="ru-RU" dirty="0" smtClean="0">
                <a:solidFill>
                  <a:srgbClr val="C00000"/>
                </a:solidFill>
              </a:rPr>
              <a:t>всему удивляться.</a:t>
            </a:r>
          </a:p>
          <a:p>
            <a:r>
              <a:rPr lang="ru-RU" dirty="0" smtClean="0"/>
              <a:t>3) Травы и цветы горячо и сладко пахли на припёке.</a:t>
            </a:r>
          </a:p>
          <a:p>
            <a:r>
              <a:rPr lang="ru-RU" dirty="0" smtClean="0"/>
              <a:t>4) Речной жемчуг беловатого или жёлтого цвета встречается в озёрах с чистой водой.</a:t>
            </a:r>
          </a:p>
          <a:p>
            <a:r>
              <a:rPr lang="ru-RU" dirty="0" smtClean="0"/>
              <a:t>5) Невежда в гневе ругает </a:t>
            </a:r>
            <a:r>
              <a:rPr lang="ru-RU" u="sng" dirty="0" smtClean="0"/>
              <a:t>науку</a:t>
            </a:r>
            <a:r>
              <a:rPr lang="ru-RU" dirty="0" smtClean="0"/>
              <a:t>, </a:t>
            </a:r>
            <a:r>
              <a:rPr lang="ru-RU" b="1" dirty="0" smtClean="0"/>
              <a:t>и</a:t>
            </a:r>
            <a:r>
              <a:rPr lang="ru-RU" dirty="0" smtClean="0"/>
              <a:t> </a:t>
            </a:r>
            <a:r>
              <a:rPr lang="ru-RU" u="sng" dirty="0" smtClean="0"/>
              <a:t>учебу</a:t>
            </a:r>
            <a:r>
              <a:rPr lang="ru-RU" dirty="0" smtClean="0"/>
              <a:t>, </a:t>
            </a:r>
            <a:r>
              <a:rPr lang="ru-RU" b="1" dirty="0" smtClean="0"/>
              <a:t>и</a:t>
            </a:r>
            <a:r>
              <a:rPr lang="ru-RU" dirty="0" smtClean="0"/>
              <a:t> технический </a:t>
            </a:r>
            <a:r>
              <a:rPr lang="ru-RU" u="sng" dirty="0" smtClean="0"/>
              <a:t>прогресс.</a:t>
            </a:r>
          </a:p>
          <a:p>
            <a:r>
              <a:rPr lang="ru-RU" b="1" u="sng" dirty="0" smtClean="0"/>
              <a:t>Ответ: 12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Нужны знания трёх </a:t>
            </a:r>
            <a:r>
              <a:rPr lang="ru-RU" b="1" dirty="0" err="1" smtClean="0">
                <a:solidFill>
                  <a:srgbClr val="C00000"/>
                </a:solidFill>
              </a:rPr>
              <a:t>пунктограмм</a:t>
            </a:r>
            <a:r>
              <a:rPr lang="ru-RU" b="1" dirty="0" smtClean="0">
                <a:solidFill>
                  <a:srgbClr val="C00000"/>
                </a:solidFill>
              </a:rPr>
              <a:t>!!!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smtClean="0"/>
              <a:t>1. Пунктуация в ПП с однородными членами</a:t>
            </a:r>
          </a:p>
          <a:p>
            <a:endParaRPr lang="ru-RU" b="1" dirty="0" smtClean="0"/>
          </a:p>
          <a:p>
            <a:r>
              <a:rPr lang="ru-RU" b="1" dirty="0" smtClean="0"/>
              <a:t>2. Пунктуация в ССП, части </a:t>
            </a:r>
            <a:r>
              <a:rPr lang="ru-RU" b="1" dirty="0" err="1" smtClean="0"/>
              <a:t>которго</a:t>
            </a:r>
            <a:r>
              <a:rPr lang="ru-RU" b="1" dirty="0" smtClean="0"/>
              <a:t> соединяет сочинительный союз И</a:t>
            </a:r>
          </a:p>
          <a:p>
            <a:pPr>
              <a:buNone/>
            </a:pPr>
            <a:r>
              <a:rPr lang="ru-RU" b="1" dirty="0" smtClean="0"/>
              <a:t>  </a:t>
            </a:r>
          </a:p>
          <a:p>
            <a:pPr>
              <a:buNone/>
            </a:pPr>
            <a:r>
              <a:rPr lang="ru-RU" b="1" dirty="0" smtClean="0"/>
              <a:t>3. Пунктуация в ССП с общим однородным членом.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№16. Пунктуация в ССП и ПП с однородными членами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1) Было особенно тихо и немноголюдно и лишь изредка доносились до слуха детский смех или лай собаки.</a:t>
            </a:r>
          </a:p>
          <a:p>
            <a:r>
              <a:rPr lang="ru-RU" dirty="0" smtClean="0"/>
              <a:t>2) Мне тяжело вспоминать своё прошлое и Петербург и свою любовь.</a:t>
            </a:r>
          </a:p>
          <a:p>
            <a:r>
              <a:rPr lang="ru-RU" dirty="0" smtClean="0"/>
              <a:t>3) У Ивана Степановича внезапно ярко заблестели глаза и лицо покрылось нездоровым румянцем.</a:t>
            </a:r>
          </a:p>
          <a:p>
            <a:r>
              <a:rPr lang="ru-RU" dirty="0" smtClean="0"/>
              <a:t>4) И вот уже и трепещут и горят забрызганные росой ветки стройных деревьев.</a:t>
            </a:r>
          </a:p>
          <a:p>
            <a:r>
              <a:rPr lang="ru-RU" dirty="0" smtClean="0"/>
              <a:t>5) Там и сям дрожат и колышутся отражения звёзд и прибрежных камней.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1) Было особенно тихо и немноголюдно, и лишь изредка доносились до слуха детский смех или лай собаки.</a:t>
            </a:r>
          </a:p>
          <a:p>
            <a:r>
              <a:rPr lang="ru-RU" dirty="0" smtClean="0"/>
              <a:t>2) Мне тяжело вспоминать своё прошлое, и Петербург, и свою любовь.</a:t>
            </a:r>
          </a:p>
          <a:p>
            <a:r>
              <a:rPr lang="ru-RU" dirty="0" smtClean="0"/>
              <a:t>3) У Ивана Степановича внезапно ярко заблестели глаза и лицо покрылось нездоровым румянцем.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4) И вот уже и трепещут, и горят забрызганные росой ветки стройных деревьев.</a:t>
            </a:r>
          </a:p>
          <a:p>
            <a:r>
              <a:rPr lang="ru-RU" dirty="0" smtClean="0"/>
              <a:t>5) Там и сям дрожат и колышутся отражения звёзд и прибрежных камней.</a:t>
            </a:r>
          </a:p>
          <a:p>
            <a:endParaRPr lang="ru-RU" dirty="0" smtClean="0"/>
          </a:p>
          <a:p>
            <a:r>
              <a:rPr lang="ru-RU" b="1" dirty="0" smtClean="0"/>
              <a:t>Ответ: 14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1) Зимою и летом осенью и весной хорош русский лес.</a:t>
            </a:r>
          </a:p>
          <a:p>
            <a:r>
              <a:rPr lang="ru-RU" dirty="0" smtClean="0"/>
              <a:t>2) Спектакль оказался смешным и поучительным и актуальным.</a:t>
            </a:r>
          </a:p>
          <a:p>
            <a:r>
              <a:rPr lang="ru-RU" dirty="0" smtClean="0"/>
              <a:t>3) Потянулись серые сумрачные дни и долгие ночи.</a:t>
            </a:r>
          </a:p>
          <a:p>
            <a:r>
              <a:rPr lang="ru-RU" dirty="0" smtClean="0"/>
              <a:t>4) По-прежнему смеётся и стар и млад над приключениями героя Александра </a:t>
            </a:r>
            <a:r>
              <a:rPr lang="ru-RU" dirty="0" err="1" smtClean="0"/>
              <a:t>Демьяненко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5) Колокольчик звонко плачет и хохочет и визжит.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1) Зимою и летом, осенью и весной хорош русский лес.</a:t>
            </a:r>
          </a:p>
          <a:p>
            <a:r>
              <a:rPr lang="ru-RU" dirty="0" smtClean="0"/>
              <a:t>2) Спектакль оказался смешным, и поучительным, и актуальным.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3) Потянулись серые, сумрачные дни и долгие ночи.</a:t>
            </a:r>
          </a:p>
          <a:p>
            <a:r>
              <a:rPr lang="ru-RU" dirty="0" smtClean="0"/>
              <a:t>4) По-прежнему смеётся и стар и млад над приключениями героя Александра </a:t>
            </a:r>
            <a:r>
              <a:rPr lang="ru-RU" dirty="0" err="1" smtClean="0"/>
              <a:t>Демьяненко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5) Колокольчик звонко плачет, и хохочет, и визжит.</a:t>
            </a:r>
          </a:p>
          <a:p>
            <a:endParaRPr lang="ru-RU" b="1" dirty="0" smtClean="0"/>
          </a:p>
          <a:p>
            <a:r>
              <a:rPr lang="ru-RU" b="1" dirty="0" smtClean="0"/>
              <a:t>Ответ: 13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1) В XV веке применяли как тяжёлые пушки для осады крепостей так и лёгкие орудия в полевых сражениях.</a:t>
            </a:r>
          </a:p>
          <a:p>
            <a:r>
              <a:rPr lang="ru-RU" dirty="0" smtClean="0"/>
              <a:t>2) Слово выражает мысли и может служить для соединения и разделения людей.</a:t>
            </a:r>
          </a:p>
          <a:p>
            <a:r>
              <a:rPr lang="ru-RU" dirty="0" smtClean="0"/>
              <a:t>3) Микеланджело изображал людей с могучим телом и сильной волей смелых и неукротимых спокойных и решительных.</a:t>
            </a:r>
          </a:p>
          <a:p>
            <a:r>
              <a:rPr lang="ru-RU" dirty="0" smtClean="0"/>
              <a:t>4) В лукавом озорном и необыкновенно лиричном голосе русской балалайки слышится скоморошья удаль первых музыкантов на Руси.</a:t>
            </a:r>
          </a:p>
          <a:p>
            <a:r>
              <a:rPr lang="ru-RU" dirty="0" smtClean="0"/>
              <a:t>5) В силу стечения обстоятельств после революции Куприн оказался в эмиграции и почти двадцать лет страстно стремился вернуться в Россию.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1) В XV веке применяли как тяжёлые пушки для осады крепостей, так и лёгкие орудия в полевых сражениях.</a:t>
            </a:r>
          </a:p>
          <a:p>
            <a:r>
              <a:rPr lang="ru-RU" dirty="0" smtClean="0"/>
              <a:t>2) Слово выражает мысли и может служить для соединения и разделения людей.</a:t>
            </a:r>
          </a:p>
          <a:p>
            <a:r>
              <a:rPr lang="ru-RU" dirty="0" smtClean="0"/>
              <a:t>3) Микеланджело изображал людей с могучим телом и сильной волей, смелых и неукротимых, спокойных и решительных.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4) В лукавом, озорном и необыкновенно лиричном голосе русской балалайки слышится скоморошья удаль первых музыкантов на Руси.</a:t>
            </a:r>
          </a:p>
          <a:p>
            <a:r>
              <a:rPr lang="ru-RU" dirty="0" smtClean="0"/>
              <a:t>5) В силу стечения обстоятельств после революции Куприн оказался в эмиграции и почти двадцать лет страстно стремился вернуться в Россию.</a:t>
            </a:r>
          </a:p>
          <a:p>
            <a:endParaRPr lang="ru-RU" dirty="0" smtClean="0"/>
          </a:p>
          <a:p>
            <a:r>
              <a:rPr lang="ru-RU" b="1" dirty="0" smtClean="0"/>
              <a:t>Ответ:14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1) Абрикосовая вода дала обильную жёлтую пену и в воздухе запахло парикмахерской.</a:t>
            </a:r>
          </a:p>
          <a:p>
            <a:r>
              <a:rPr lang="ru-RU" dirty="0" smtClean="0"/>
              <a:t>2) Хозяин решил сам осмотреть доставленные на пристань тюки и ящики и прибыл в порт в тот же день.</a:t>
            </a:r>
          </a:p>
          <a:p>
            <a:r>
              <a:rPr lang="ru-RU" dirty="0" smtClean="0"/>
              <a:t>3) В затишье сильно пригревало и южная сторона избы и завалинка около нее оттаяли и потемнели</a:t>
            </a:r>
          </a:p>
          <a:p>
            <a:r>
              <a:rPr lang="ru-RU" dirty="0" smtClean="0"/>
              <a:t>4) Вы можете изменить условия сделки либо отказаться от неё.</a:t>
            </a:r>
          </a:p>
          <a:p>
            <a:r>
              <a:rPr lang="ru-RU" dirty="0" smtClean="0"/>
              <a:t>5) В доме есть и водопровод и газовое отопление и электричество.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1) Абрикосовая вода дала обильную жёлтую пену , и в воздухе запахло парикмахерской.</a:t>
            </a:r>
          </a:p>
          <a:p>
            <a:r>
              <a:rPr lang="ru-RU" dirty="0" smtClean="0"/>
              <a:t>2) Хозяин решил сам осмотреть доставленные на пристань тюки и ящики и прибыл в порт в тот же день.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3) В затишье сильно пригревало, и южная сторона избы и завалинка около нее оттаяли и потемнели</a:t>
            </a:r>
          </a:p>
          <a:p>
            <a:r>
              <a:rPr lang="ru-RU" dirty="0" smtClean="0"/>
              <a:t>4) Вы можете изменить условия сделки либо отказаться от неё.</a:t>
            </a:r>
          </a:p>
          <a:p>
            <a:r>
              <a:rPr lang="ru-RU" dirty="0" smtClean="0"/>
              <a:t>5) В доме есть и водопровод, и газовое отопление, и электричество.</a:t>
            </a:r>
          </a:p>
          <a:p>
            <a:endParaRPr lang="ru-RU" b="1" dirty="0" smtClean="0"/>
          </a:p>
          <a:p>
            <a:r>
              <a:rPr lang="ru-RU" b="1" dirty="0" smtClean="0"/>
              <a:t>Ответ:13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1) В саду было множество красивых и редких цветов и несколько плодовых деревьев.</a:t>
            </a:r>
          </a:p>
          <a:p>
            <a:r>
              <a:rPr lang="ru-RU" dirty="0" smtClean="0"/>
              <a:t>2) Василий считался не только опытным но и весьма перспективным сотрудником.</a:t>
            </a:r>
          </a:p>
          <a:p>
            <a:r>
              <a:rPr lang="ru-RU" dirty="0" smtClean="0"/>
              <a:t>3) В воскресенье мы опять пойдём гулять в парк или отправимся в музей или посмотрим новый фильм в кинотеатре.</a:t>
            </a:r>
          </a:p>
          <a:p>
            <a:r>
              <a:rPr lang="ru-RU" dirty="0" smtClean="0"/>
              <a:t>4) Во дворе дети увидели только собаку на цепи да десяток кур.</a:t>
            </a:r>
          </a:p>
          <a:p>
            <a:r>
              <a:rPr lang="ru-RU" dirty="0" smtClean="0"/>
              <a:t>5) Предлагаемый вам учебник будет полезен как начинающим музыкантам так и профессионалам.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1) В саду было множество красивых и редких цветов и несколько плодовых деревьев.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2) Василий считался не только опытным, но и весьма перспективным сотрудником.</a:t>
            </a:r>
          </a:p>
          <a:p>
            <a:r>
              <a:rPr lang="ru-RU" dirty="0" smtClean="0"/>
              <a:t>3) В воскресенье мы опять пойдём гулять в парк, или отправимся в музей, или посмотрим новый фильм в кинотеатре.</a:t>
            </a:r>
          </a:p>
          <a:p>
            <a:r>
              <a:rPr lang="ru-RU" dirty="0" smtClean="0"/>
              <a:t>4) Во дворе дети увидели только собаку на цепи да десяток кур.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5) Предлагаемый вам учебник будет полезен как начинающим музыкантам, так и профессионалам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Ответ:25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914400"/>
          <a:ext cx="8229600" cy="5772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2588">
                <a:tc>
                  <a:txBody>
                    <a:bodyPr/>
                    <a:lstStyle/>
                    <a:p>
                      <a:r>
                        <a:rPr lang="ru-RU" dirty="0" smtClean="0"/>
                        <a:t>Запятая не ставится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8146"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ru-RU" dirty="0" smtClean="0"/>
                        <a:t>Между однородными членами, соединёнными</a:t>
                      </a:r>
                      <a:r>
                        <a:rPr lang="ru-RU" baseline="0" dirty="0" smtClean="0"/>
                        <a:t> одиночным союзом И, ДА(=И), ИЛИ, ЛИБО.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aseline="0" dirty="0" smtClean="0"/>
                        <a:t>        [ O </a:t>
                      </a:r>
                      <a:r>
                        <a:rPr lang="ru-RU" i="1" baseline="0" dirty="0" smtClean="0"/>
                        <a:t>и</a:t>
                      </a:r>
                      <a:r>
                        <a:rPr lang="en-US" baseline="0" dirty="0" smtClean="0"/>
                        <a:t>  O]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aseline="0" dirty="0" smtClean="0"/>
                        <a:t>        [O  </a:t>
                      </a:r>
                      <a:r>
                        <a:rPr lang="ru-RU" baseline="0" dirty="0" smtClean="0"/>
                        <a:t>да</a:t>
                      </a:r>
                      <a:r>
                        <a:rPr lang="en-US" baseline="0" dirty="0" smtClean="0"/>
                        <a:t>  O]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aseline="0" dirty="0" smtClean="0"/>
                        <a:t>        [O  </a:t>
                      </a:r>
                      <a:r>
                        <a:rPr lang="ru-RU" baseline="0" dirty="0" smtClean="0"/>
                        <a:t>или</a:t>
                      </a:r>
                      <a:r>
                        <a:rPr lang="en-US" baseline="0" dirty="0" smtClean="0"/>
                        <a:t>  O]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en-US" baseline="0" dirty="0" smtClean="0"/>
                        <a:t>        [O   </a:t>
                      </a:r>
                      <a:r>
                        <a:rPr lang="ru-RU" baseline="0" dirty="0" smtClean="0"/>
                        <a:t>либо</a:t>
                      </a:r>
                      <a:r>
                        <a:rPr lang="en-US" baseline="0" dirty="0" smtClean="0"/>
                        <a:t>    O]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Белка песенки </a:t>
                      </a:r>
                      <a:r>
                        <a:rPr lang="ru-RU" u="sng" dirty="0" smtClean="0"/>
                        <a:t>поёт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smtClean="0"/>
                        <a:t>и </a:t>
                      </a:r>
                      <a:r>
                        <a:rPr lang="ru-RU" dirty="0" smtClean="0"/>
                        <a:t>орешки всё </a:t>
                      </a:r>
                      <a:r>
                        <a:rPr lang="ru-RU" u="sng" dirty="0" smtClean="0"/>
                        <a:t>грызёт</a:t>
                      </a:r>
                      <a:r>
                        <a:rPr lang="ru-RU" dirty="0" smtClean="0"/>
                        <a:t>.</a:t>
                      </a:r>
                    </a:p>
                    <a:p>
                      <a:r>
                        <a:rPr lang="ru-RU" dirty="0" smtClean="0"/>
                        <a:t>Однажды </a:t>
                      </a:r>
                      <a:r>
                        <a:rPr lang="ru-RU" u="sng" dirty="0" smtClean="0"/>
                        <a:t>Лебедь</a:t>
                      </a:r>
                      <a:r>
                        <a:rPr lang="ru-RU" dirty="0" smtClean="0"/>
                        <a:t>, </a:t>
                      </a:r>
                      <a:r>
                        <a:rPr lang="ru-RU" u="sng" dirty="0" smtClean="0"/>
                        <a:t>Рак </a:t>
                      </a:r>
                      <a:r>
                        <a:rPr lang="ru-RU" b="1" dirty="0" smtClean="0"/>
                        <a:t>да </a:t>
                      </a:r>
                      <a:r>
                        <a:rPr lang="ru-RU" u="sng" dirty="0" smtClean="0"/>
                        <a:t>Щука</a:t>
                      </a:r>
                      <a:r>
                        <a:rPr lang="ru-RU" dirty="0" smtClean="0"/>
                        <a:t>…</a:t>
                      </a:r>
                    </a:p>
                    <a:p>
                      <a:r>
                        <a:rPr lang="ru-RU" u="sng" dirty="0" smtClean="0"/>
                        <a:t>Сегодня</a:t>
                      </a:r>
                      <a:r>
                        <a:rPr lang="ru-RU" dirty="0" smtClean="0"/>
                        <a:t> </a:t>
                      </a:r>
                      <a:r>
                        <a:rPr lang="ru-RU" b="1" dirty="0" smtClean="0"/>
                        <a:t>либо</a:t>
                      </a:r>
                      <a:r>
                        <a:rPr lang="ru-RU" dirty="0" smtClean="0"/>
                        <a:t> </a:t>
                      </a:r>
                      <a:r>
                        <a:rPr lang="ru-RU" u="sng" dirty="0" smtClean="0"/>
                        <a:t>завтра</a:t>
                      </a:r>
                      <a:r>
                        <a:rPr lang="ru-RU" dirty="0" smtClean="0"/>
                        <a:t>…</a:t>
                      </a:r>
                    </a:p>
                    <a:p>
                      <a:r>
                        <a:rPr lang="ru-RU" dirty="0" smtClean="0"/>
                        <a:t>…</a:t>
                      </a:r>
                      <a:r>
                        <a:rPr lang="ru-RU" u="sng" dirty="0" smtClean="0"/>
                        <a:t>завтра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="1" baseline="0" dirty="0" smtClean="0"/>
                        <a:t>или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u="sng" baseline="0" dirty="0" smtClean="0"/>
                        <a:t>сегодня.</a:t>
                      </a:r>
                      <a:endParaRPr lang="ru-RU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2945">
                <a:tc>
                  <a:txBody>
                    <a:bodyPr/>
                    <a:lstStyle/>
                    <a:p>
                      <a:r>
                        <a:rPr lang="ru-RU" dirty="0" smtClean="0"/>
                        <a:t>2) В устойчивых</a:t>
                      </a:r>
                      <a:r>
                        <a:rPr lang="ru-RU" baseline="0" dirty="0" smtClean="0"/>
                        <a:t> сочетаниях с повторяющимися союзами: </a:t>
                      </a:r>
                      <a:r>
                        <a:rPr lang="ru-RU" b="1" baseline="0" dirty="0" smtClean="0"/>
                        <a:t>НИ СВЕТ НИ ЗАРЯ, НИ ТО НИ СЁ, НИ ШАТКО НИ ВАЛКО, И ТУДА И СЮДА, НИ СЕБЕ НИ ЛЮДЯМ, НИ ЖИВ НИ МЁРТВ </a:t>
                      </a:r>
                      <a:r>
                        <a:rPr lang="ru-RU" b="0" baseline="0" dirty="0" smtClean="0"/>
                        <a:t>и др.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 другой день </a:t>
                      </a:r>
                      <a:r>
                        <a:rPr lang="ru-RU" b="1" i="1" dirty="0" smtClean="0"/>
                        <a:t>ни</a:t>
                      </a:r>
                      <a:r>
                        <a:rPr lang="ru-RU" b="1" i="1" baseline="0" dirty="0" smtClean="0"/>
                        <a:t> свет ни заря </a:t>
                      </a:r>
                      <a:r>
                        <a:rPr lang="ru-RU" b="0" i="0" baseline="0" dirty="0" smtClean="0"/>
                        <a:t> Лиза уже проснулась.</a:t>
                      </a:r>
                    </a:p>
                    <a:p>
                      <a:r>
                        <a:rPr lang="ru-RU" b="0" i="0" baseline="0" dirty="0" smtClean="0"/>
                        <a:t>Иван Никифорович был </a:t>
                      </a:r>
                      <a:r>
                        <a:rPr lang="ru-RU" b="1" i="1" baseline="0" dirty="0" smtClean="0"/>
                        <a:t>ни жив ни мёртв.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7339">
                <a:tc>
                  <a:txBody>
                    <a:bodyPr/>
                    <a:lstStyle/>
                    <a:p>
                      <a:r>
                        <a:rPr lang="ru-RU" dirty="0" smtClean="0"/>
                        <a:t>3)Между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="1" baseline="0" dirty="0" smtClean="0"/>
                        <a:t>двумя глаголами, употреблёнными в одной и той же форме </a:t>
                      </a:r>
                      <a:r>
                        <a:rPr lang="ru-RU" b="0" baseline="0" dirty="0" smtClean="0"/>
                        <a:t>и выступающими в роли</a:t>
                      </a:r>
                      <a:r>
                        <a:rPr lang="ru-RU" b="1" baseline="0" dirty="0" smtClean="0"/>
                        <a:t> единого сказуемого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Пойду</a:t>
                      </a:r>
                      <a:r>
                        <a:rPr lang="ru-RU" b="1" baseline="0" dirty="0" smtClean="0"/>
                        <a:t> посмотрю </a:t>
                      </a:r>
                      <a:r>
                        <a:rPr lang="ru-RU" b="0" baseline="0" dirty="0" smtClean="0"/>
                        <a:t>расписание занятий.</a:t>
                      </a:r>
                    </a:p>
                    <a:p>
                      <a:r>
                        <a:rPr lang="ru-RU" b="1" baseline="0" dirty="0" smtClean="0"/>
                        <a:t>Взял </a:t>
                      </a:r>
                      <a:r>
                        <a:rPr lang="ru-RU" b="0" baseline="0" dirty="0" smtClean="0"/>
                        <a:t>да и </a:t>
                      </a:r>
                      <a:r>
                        <a:rPr lang="ru-RU" b="1" baseline="0" dirty="0" smtClean="0"/>
                        <a:t>сделал </a:t>
                      </a:r>
                      <a:r>
                        <a:rPr lang="ru-RU" b="0" baseline="0" dirty="0" smtClean="0"/>
                        <a:t>наоборот.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1. 1. Пунктуация в ПП с однородными членами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1) Кто умолял меня о встрече и тем самым склонил к предательству интересов фирмы?</a:t>
            </a:r>
          </a:p>
          <a:p>
            <a:r>
              <a:rPr lang="ru-RU" dirty="0" smtClean="0"/>
              <a:t>2) Сердце Курочкина скатилось под уклон «русских горок» и бешено забилось где-то в районе солнечного сплетения.</a:t>
            </a:r>
          </a:p>
          <a:p>
            <a:r>
              <a:rPr lang="ru-RU" dirty="0" smtClean="0"/>
              <a:t>3) Мальчишки и девчонки нашего класса а также их родители приняли участие в школьном спектакле.</a:t>
            </a:r>
          </a:p>
          <a:p>
            <a:r>
              <a:rPr lang="ru-RU" dirty="0" smtClean="0"/>
              <a:t>4) От домов во все стороны шли ряды деревьев или кустарников или цветов.</a:t>
            </a:r>
          </a:p>
          <a:p>
            <a:r>
              <a:rPr lang="ru-RU" dirty="0" smtClean="0"/>
              <a:t>5) В России континентальный климат и здесь особенно суровая зима.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1) Кто умолял меня о встрече и тем самым склонил к предательству интересов фирмы?</a:t>
            </a:r>
          </a:p>
          <a:p>
            <a:r>
              <a:rPr lang="ru-RU" dirty="0" smtClean="0"/>
              <a:t>2) Сердце Курочкина скатилось под уклон «русских горок» и бешено забилось где-то в районе солнечного сплетения.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3) Мальчишки и девчонки нашего класса, а также их родители приняли участие в школьном спектакле.</a:t>
            </a:r>
          </a:p>
          <a:p>
            <a:r>
              <a:rPr lang="ru-RU" dirty="0" smtClean="0"/>
              <a:t>4) От домов во все стороны шли ряды деревьев, или кустарников, или цветов.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5) В России континентальный климат, и здесь особенно суровая зима.</a:t>
            </a:r>
          </a:p>
          <a:p>
            <a:endParaRPr lang="ru-RU" b="1" dirty="0" smtClean="0"/>
          </a:p>
          <a:p>
            <a:r>
              <a:rPr lang="ru-RU" b="1" dirty="0" smtClean="0"/>
              <a:t>Ответ: 35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1) Плоды этого растения полезные и вкусные и обладают прекрасным ароматом.</a:t>
            </a:r>
          </a:p>
          <a:p>
            <a:r>
              <a:rPr lang="ru-RU" dirty="0" smtClean="0"/>
              <a:t>2) Стало нестерпимо душно и пришлось открыть все окна.</a:t>
            </a:r>
          </a:p>
          <a:p>
            <a:r>
              <a:rPr lang="ru-RU" dirty="0" smtClean="0"/>
              <a:t>3) Из окна были видны стволы вишен да кусочек аллеи.</a:t>
            </a:r>
          </a:p>
          <a:p>
            <a:r>
              <a:rPr lang="ru-RU" dirty="0" smtClean="0"/>
              <a:t>4) Изучение роста необычных кристаллов имеет и теоретическое и практическое и общенаучное значение.</a:t>
            </a:r>
          </a:p>
          <a:p>
            <a:r>
              <a:rPr lang="ru-RU" dirty="0" smtClean="0"/>
              <a:t>5) Древние испанские мастера при строительстве замков применяли либо каменную либо кирпичную кладку.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1) Плоды этого растения полезные и вкусные и обладают прекрасным ароматом.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2) Стало нестерпимо душно, и пришлось открыть все окна.</a:t>
            </a:r>
          </a:p>
          <a:p>
            <a:r>
              <a:rPr lang="ru-RU" dirty="0" smtClean="0"/>
              <a:t>3) Из окна были видны стволы вишен да кусочек аллеи.</a:t>
            </a:r>
          </a:p>
          <a:p>
            <a:r>
              <a:rPr lang="ru-RU" dirty="0" smtClean="0"/>
              <a:t>4) Изучение роста необычных кристаллов имеет и теоретическое, и практическое, и общенаучное значение.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5) Древние испанские мастера при строительстве замков применяли либо каменную, либо кирпичную кладку.</a:t>
            </a:r>
          </a:p>
          <a:p>
            <a:endParaRPr lang="ru-RU" dirty="0" smtClean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rgbClr val="C00000"/>
                </a:solidFill>
              </a:rPr>
              <a:t>Ответ: 25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1) Я вырывал в сене глубокую нору залезал в неё и всю ночь спал в стогу.</a:t>
            </a:r>
          </a:p>
          <a:p>
            <a:r>
              <a:rPr lang="ru-RU" dirty="0" smtClean="0"/>
              <a:t>2) А над лугами шёл холодный дождь и ветер налетал косыми ударами.</a:t>
            </a:r>
          </a:p>
          <a:p>
            <a:r>
              <a:rPr lang="ru-RU" dirty="0" smtClean="0"/>
              <a:t>3) Станции завалены смолистыми брёвнами и пахнут свежей порубкой и дикими лесными цветами.</a:t>
            </a:r>
          </a:p>
          <a:p>
            <a:r>
              <a:rPr lang="ru-RU" dirty="0" smtClean="0"/>
              <a:t>4) Поезд с трудом прорывался через сырые потоки и безнадёжно опаздывал.</a:t>
            </a:r>
          </a:p>
          <a:p>
            <a:r>
              <a:rPr lang="ru-RU" dirty="0" smtClean="0"/>
              <a:t>5) Переправляемся на пароме через Оку и за широкой полосой </a:t>
            </a:r>
            <a:r>
              <a:rPr lang="ru-RU" dirty="0" err="1" smtClean="0"/>
              <a:t>приокских</a:t>
            </a:r>
            <a:r>
              <a:rPr lang="ru-RU" dirty="0" smtClean="0"/>
              <a:t> лугов нас встречают Мещёрские леса.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1) Я вырывал в сене глубокую нору, залезал в неё и всю ночь спал в стогу.</a:t>
            </a:r>
          </a:p>
          <a:p>
            <a:r>
              <a:rPr lang="ru-RU" dirty="0" smtClean="0"/>
              <a:t>2) </a:t>
            </a:r>
            <a:r>
              <a:rPr lang="ru-RU" b="1" dirty="0" smtClean="0"/>
              <a:t>А над лугами </a:t>
            </a:r>
            <a:r>
              <a:rPr lang="ru-RU" dirty="0" smtClean="0"/>
              <a:t>шёл холодный дождь и ветер налетал косыми ударами</a:t>
            </a:r>
            <a:r>
              <a:rPr lang="ru-RU" b="1" i="1" dirty="0" smtClean="0">
                <a:solidFill>
                  <a:srgbClr val="006600"/>
                </a:solidFill>
              </a:rPr>
              <a:t>.(Общий второстепенный член)</a:t>
            </a:r>
          </a:p>
          <a:p>
            <a:r>
              <a:rPr lang="ru-RU" dirty="0" smtClean="0"/>
              <a:t>3) Станции завалены смолистыми брёвнами и пахнут свежей порубкой и дикими лесными цветами.</a:t>
            </a:r>
          </a:p>
          <a:p>
            <a:r>
              <a:rPr lang="ru-RU" dirty="0" smtClean="0"/>
              <a:t>4) Поезд с трудом прорывался через сырые потоки и безнадёжно опаздывал.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5) Переправляемся на пароме через Оку, и за широкой полосой </a:t>
            </a:r>
            <a:r>
              <a:rPr lang="ru-RU" dirty="0" err="1" smtClean="0">
                <a:solidFill>
                  <a:srgbClr val="C00000"/>
                </a:solidFill>
              </a:rPr>
              <a:t>приокских</a:t>
            </a:r>
            <a:r>
              <a:rPr lang="ru-RU" dirty="0" smtClean="0">
                <a:solidFill>
                  <a:srgbClr val="C00000"/>
                </a:solidFill>
              </a:rPr>
              <a:t> лугов нас встречают Мещёрские леса.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Что следует знать ученикам для правильного выполнения задания!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smtClean="0"/>
              <a:t>Уметь различать причастие и деепричастие как части речи</a:t>
            </a:r>
          </a:p>
          <a:p>
            <a:endParaRPr lang="ru-RU" b="1" dirty="0" smtClean="0"/>
          </a:p>
          <a:p>
            <a:r>
              <a:rPr lang="ru-RU" b="1" dirty="0" smtClean="0"/>
              <a:t>Знать случаи постановки знаков препинания в предложениях с обособленными определениями и обстоятельствами, выраженными причастными и деепричастными оборотами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№17. Знаки препинания в предложениях с обособленными членами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Причастие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Деепричастие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Отвечает на вопросы </a:t>
                      </a:r>
                      <a:r>
                        <a:rPr lang="ru-RU" b="1" dirty="0" smtClean="0"/>
                        <a:t>какой? какая?  какое? какие?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Отвечает на вопросы </a:t>
                      </a:r>
                      <a:r>
                        <a:rPr lang="ru-RU" b="1" dirty="0" smtClean="0"/>
                        <a:t>что</a:t>
                      </a:r>
                      <a:r>
                        <a:rPr lang="ru-RU" b="1" baseline="0" dirty="0" smtClean="0"/>
                        <a:t> делая? что сделав?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Причастие</a:t>
                      </a:r>
                      <a:r>
                        <a:rPr lang="ru-RU" b="0" baseline="0" dirty="0" smtClean="0"/>
                        <a:t> обозначает признак предмета по действию:</a:t>
                      </a:r>
                    </a:p>
                    <a:p>
                      <a:r>
                        <a:rPr lang="ru-RU" b="0" i="1" baseline="0" dirty="0" smtClean="0"/>
                        <a:t>Летящий шар = </a:t>
                      </a:r>
                      <a:r>
                        <a:rPr lang="ru-RU" b="0" i="0" baseline="0" dirty="0" err="1" smtClean="0"/>
                        <a:t>шар</a:t>
                      </a:r>
                      <a:r>
                        <a:rPr lang="ru-RU" b="0" i="0" baseline="0" dirty="0" smtClean="0"/>
                        <a:t>, который летит,</a:t>
                      </a:r>
                    </a:p>
                    <a:p>
                      <a:r>
                        <a:rPr lang="ru-RU" b="0" i="1" baseline="0" dirty="0" smtClean="0"/>
                        <a:t>Написанное сочинение = </a:t>
                      </a:r>
                      <a:r>
                        <a:rPr lang="ru-RU" b="0" i="0" baseline="0" dirty="0" err="1" smtClean="0"/>
                        <a:t>сочинение</a:t>
                      </a:r>
                      <a:r>
                        <a:rPr lang="ru-RU" b="0" i="0" baseline="0" dirty="0" smtClean="0"/>
                        <a:t>, которое написали</a:t>
                      </a:r>
                      <a:endParaRPr lang="ru-RU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Деепричастие обозначает добавочное действие при основном, выраженном</a:t>
                      </a:r>
                      <a:r>
                        <a:rPr lang="ru-RU" baseline="0" dirty="0" smtClean="0"/>
                        <a:t> глаголом-сказуемым:</a:t>
                      </a:r>
                    </a:p>
                    <a:p>
                      <a:r>
                        <a:rPr lang="ru-RU" i="1" baseline="0" dirty="0" smtClean="0"/>
                        <a:t>Прочитав книгу, я долго размышлял над её сюжетом = </a:t>
                      </a:r>
                      <a:r>
                        <a:rPr lang="ru-RU" i="0" baseline="0" dirty="0" smtClean="0"/>
                        <a:t>я прочитал (добавочное действие), я долго размышлял (основное).</a:t>
                      </a:r>
                      <a:endParaRPr lang="ru-RU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Причастие имеет признаки глагола (вид, время, возвратность, переходность) и прилагательного (род, число, падеж)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Деепричастие совмещает </a:t>
                      </a:r>
                      <a:r>
                        <a:rPr lang="ru-RU" dirty="0" err="1" smtClean="0"/>
                        <a:t>пизнаки</a:t>
                      </a:r>
                      <a:r>
                        <a:rPr lang="ru-RU" dirty="0" smtClean="0"/>
                        <a:t> глагола (вид) и наречия (неизменяемость)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503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Причастие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Деепричастие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Причастие изменяется по числам, родам и падежам.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Деепричастие является неизменяемой формой и не имеет окончания.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Причастия бывают </a:t>
                      </a:r>
                      <a:r>
                        <a:rPr lang="ru-RU" b="1" dirty="0" smtClean="0"/>
                        <a:t>действительными</a:t>
                      </a:r>
                      <a:r>
                        <a:rPr lang="ru-RU" dirty="0" smtClean="0"/>
                        <a:t>  </a:t>
                      </a:r>
                      <a:r>
                        <a:rPr lang="ru-RU" b="0" dirty="0" smtClean="0"/>
                        <a:t>(предмет</a:t>
                      </a:r>
                      <a:r>
                        <a:rPr lang="ru-RU" b="0" baseline="0" dirty="0" smtClean="0"/>
                        <a:t> САМ производит действие) и </a:t>
                      </a:r>
                      <a:r>
                        <a:rPr lang="ru-RU" b="1" baseline="0" dirty="0" smtClean="0"/>
                        <a:t>страдательными </a:t>
                      </a:r>
                      <a:r>
                        <a:rPr lang="ru-RU" b="0" baseline="0" dirty="0" smtClean="0"/>
                        <a:t>(предмет испытывает действие на себе, то есть страдает):</a:t>
                      </a:r>
                    </a:p>
                    <a:p>
                      <a:r>
                        <a:rPr lang="ru-RU" b="0" i="1" baseline="0" dirty="0" smtClean="0"/>
                        <a:t>летящая птица (</a:t>
                      </a:r>
                      <a:r>
                        <a:rPr lang="ru-RU" b="0" i="0" baseline="0" dirty="0" err="1" smtClean="0"/>
                        <a:t>птица</a:t>
                      </a:r>
                      <a:r>
                        <a:rPr lang="ru-RU" b="0" i="0" baseline="0" dirty="0" smtClean="0"/>
                        <a:t>, которая САМА летит) – действительное причастие,</a:t>
                      </a:r>
                    </a:p>
                    <a:p>
                      <a:r>
                        <a:rPr lang="ru-RU" b="0" i="1" baseline="0" dirty="0" smtClean="0"/>
                        <a:t>Съеденное папой пирожное </a:t>
                      </a:r>
                      <a:r>
                        <a:rPr lang="ru-RU" b="0" i="0" baseline="0" dirty="0" smtClean="0"/>
                        <a:t>(папа съел пирожное) – страдательное причастие.</a:t>
                      </a:r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Деепричастия бывают совершенного и несовершенного вида:</a:t>
                      </a:r>
                    </a:p>
                    <a:p>
                      <a:r>
                        <a:rPr lang="ru-RU" i="1" dirty="0" smtClean="0"/>
                        <a:t>улыбаясь (что делая?) </a:t>
                      </a:r>
                      <a:r>
                        <a:rPr lang="ru-RU" i="0" dirty="0" smtClean="0"/>
                        <a:t>– несовершенный вид,</a:t>
                      </a:r>
                    </a:p>
                    <a:p>
                      <a:r>
                        <a:rPr lang="ru-RU" i="1" dirty="0" smtClean="0"/>
                        <a:t>покрасив (что сделав?) – </a:t>
                      </a:r>
                      <a:r>
                        <a:rPr lang="ru-RU" i="0" dirty="0" smtClean="0"/>
                        <a:t>совершенный</a:t>
                      </a:r>
                      <a:r>
                        <a:rPr lang="ru-RU" i="0" baseline="0" dirty="0" smtClean="0"/>
                        <a:t> вид.</a:t>
                      </a:r>
                      <a:endParaRPr lang="ru-RU" i="1" dirty="0" smtClean="0"/>
                    </a:p>
                    <a:p>
                      <a:endParaRPr lang="ru-RU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Причастие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Деепричастие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Действительные причастия  в настоящем времени </a:t>
                      </a:r>
                      <a:r>
                        <a:rPr lang="ru-RU" b="0" dirty="0" smtClean="0"/>
                        <a:t>образуются при помощи суффиксов </a:t>
                      </a:r>
                      <a:r>
                        <a:rPr lang="ru-RU" b="1" dirty="0" smtClean="0"/>
                        <a:t>–УЩ, -ЮЩ</a:t>
                      </a:r>
                      <a:r>
                        <a:rPr lang="ru-RU" b="1" baseline="0" dirty="0" smtClean="0"/>
                        <a:t> (от исходных глаголов 1-го спряжения) </a:t>
                      </a:r>
                      <a:r>
                        <a:rPr lang="ru-RU" b="0" baseline="0" dirty="0" smtClean="0"/>
                        <a:t>и при помощи суффиксов </a:t>
                      </a:r>
                      <a:r>
                        <a:rPr lang="ru-RU" b="1" baseline="0" dirty="0" smtClean="0"/>
                        <a:t>–АЩ, -ЯЩ (от глаголов 2-го спряжения)</a:t>
                      </a:r>
                      <a:r>
                        <a:rPr lang="ru-RU" b="0" baseline="0" dirty="0" smtClean="0"/>
                        <a:t>: </a:t>
                      </a:r>
                      <a:r>
                        <a:rPr lang="ru-RU" b="0" i="1" baseline="0" dirty="0" smtClean="0"/>
                        <a:t>распуска</a:t>
                      </a:r>
                      <a:r>
                        <a:rPr lang="ru-RU" b="1" i="1" baseline="0" dirty="0" smtClean="0"/>
                        <a:t>ющ</a:t>
                      </a:r>
                      <a:r>
                        <a:rPr lang="ru-RU" b="0" i="1" baseline="0" dirty="0" smtClean="0"/>
                        <a:t>иеся цветы, стро</a:t>
                      </a:r>
                      <a:r>
                        <a:rPr lang="ru-RU" b="1" i="1" baseline="0" dirty="0" smtClean="0"/>
                        <a:t>ящ</a:t>
                      </a:r>
                      <a:r>
                        <a:rPr lang="ru-RU" b="0" i="1" baseline="0" dirty="0" smtClean="0"/>
                        <a:t>ийся дом. </a:t>
                      </a:r>
                      <a:r>
                        <a:rPr lang="ru-RU" b="1" i="0" baseline="0" dirty="0" smtClean="0"/>
                        <a:t>В прошедшем времени </a:t>
                      </a:r>
                      <a:r>
                        <a:rPr lang="ru-RU" b="0" i="0" baseline="0" dirty="0" smtClean="0"/>
                        <a:t>действительные причастия образуются при помощи суффиксов </a:t>
                      </a:r>
                      <a:r>
                        <a:rPr lang="ru-RU" b="1" i="0" baseline="0" dirty="0" smtClean="0"/>
                        <a:t>–ВШ, -Ш</a:t>
                      </a:r>
                      <a:r>
                        <a:rPr lang="ru-RU" b="0" i="0" baseline="0" dirty="0" smtClean="0"/>
                        <a:t>: </a:t>
                      </a:r>
                      <a:r>
                        <a:rPr lang="ru-RU" b="0" i="1" baseline="0" dirty="0" err="1" smtClean="0"/>
                        <a:t>игра-ть</a:t>
                      </a:r>
                      <a:r>
                        <a:rPr lang="ru-RU" b="0" i="1" baseline="0" dirty="0" smtClean="0"/>
                        <a:t> – </a:t>
                      </a:r>
                      <a:r>
                        <a:rPr lang="ru-RU" b="0" i="1" baseline="0" dirty="0" err="1" smtClean="0"/>
                        <a:t>игра-</a:t>
                      </a:r>
                      <a:r>
                        <a:rPr lang="ru-RU" b="1" i="1" baseline="0" dirty="0" err="1" smtClean="0"/>
                        <a:t>вш-</a:t>
                      </a:r>
                      <a:r>
                        <a:rPr lang="ru-RU" b="0" i="1" baseline="0" dirty="0" err="1" smtClean="0"/>
                        <a:t>ий</a:t>
                      </a:r>
                      <a:r>
                        <a:rPr lang="ru-RU" b="0" i="1" baseline="0" dirty="0" smtClean="0"/>
                        <a:t>, нести – </a:t>
                      </a:r>
                      <a:r>
                        <a:rPr lang="ru-RU" b="0" i="1" baseline="0" dirty="0" err="1" smtClean="0"/>
                        <a:t>нес-</a:t>
                      </a:r>
                      <a:r>
                        <a:rPr lang="ru-RU" b="1" i="1" baseline="0" dirty="0" err="1" smtClean="0"/>
                        <a:t>ш</a:t>
                      </a:r>
                      <a:r>
                        <a:rPr lang="ru-RU" b="0" i="1" baseline="0" dirty="0" err="1" smtClean="0"/>
                        <a:t>-ий</a:t>
                      </a:r>
                      <a:r>
                        <a:rPr lang="ru-RU" b="0" i="1" baseline="0" dirty="0" smtClean="0"/>
                        <a:t>.</a:t>
                      </a:r>
                    </a:p>
                    <a:p>
                      <a:r>
                        <a:rPr lang="ru-RU" b="0" i="1" baseline="0" dirty="0" smtClean="0"/>
                        <a:t>  Таким образом причастия можно найти по </a:t>
                      </a:r>
                      <a:r>
                        <a:rPr lang="ru-RU" b="0" i="1" baseline="0" dirty="0" err="1" smtClean="0"/>
                        <a:t>суфиксам</a:t>
                      </a:r>
                      <a:r>
                        <a:rPr lang="ru-RU" b="0" i="1" baseline="0" dirty="0" smtClean="0"/>
                        <a:t>: </a:t>
                      </a:r>
                      <a:r>
                        <a:rPr lang="ru-RU" b="1" i="1" baseline="0" dirty="0" smtClean="0"/>
                        <a:t>-УЩ,-ЮЩ-,-АЩ-, -ЯЩ-, -ВШ-, -Ш-.</a:t>
                      </a:r>
                      <a:endParaRPr lang="ru-RU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Деепричасти</a:t>
                      </a:r>
                      <a:r>
                        <a:rPr lang="ru-RU" b="1" baseline="0" dirty="0" smtClean="0"/>
                        <a:t> несовершенного вида </a:t>
                      </a:r>
                      <a:r>
                        <a:rPr lang="ru-RU" b="0" baseline="0" dirty="0" smtClean="0"/>
                        <a:t>образуются от основы глаголов настоящего времени несовершенного вида с </a:t>
                      </a:r>
                      <a:r>
                        <a:rPr lang="ru-RU" b="0" baseline="0" dirty="0" err="1" smtClean="0"/>
                        <a:t>помощьюсуффиксов</a:t>
                      </a:r>
                      <a:r>
                        <a:rPr lang="ru-RU" b="0" baseline="0" dirty="0" smtClean="0"/>
                        <a:t> </a:t>
                      </a:r>
                      <a:r>
                        <a:rPr lang="ru-RU" b="1" baseline="0" dirty="0" smtClean="0"/>
                        <a:t>–А-,-Я-:</a:t>
                      </a:r>
                    </a:p>
                    <a:p>
                      <a:r>
                        <a:rPr lang="ru-RU" b="0" i="1" baseline="0" dirty="0" smtClean="0"/>
                        <a:t>кричат – крич</a:t>
                      </a:r>
                      <a:r>
                        <a:rPr lang="ru-RU" b="1" i="1" baseline="0" dirty="0" smtClean="0"/>
                        <a:t>а,</a:t>
                      </a:r>
                      <a:r>
                        <a:rPr lang="ru-RU" b="0" i="1" baseline="0" dirty="0" smtClean="0"/>
                        <a:t> блестят – блест</a:t>
                      </a:r>
                      <a:r>
                        <a:rPr lang="ru-RU" b="1" i="1" baseline="0" dirty="0" smtClean="0"/>
                        <a:t>я.</a:t>
                      </a:r>
                    </a:p>
                    <a:p>
                      <a:endParaRPr lang="ru-RU" b="1" i="1" baseline="0" dirty="0" smtClean="0"/>
                    </a:p>
                    <a:p>
                      <a:endParaRPr lang="ru-RU" b="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Правило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1) Между однородными членами, соединёнными </a:t>
                      </a:r>
                      <a:r>
                        <a:rPr lang="ru-RU" b="1" dirty="0" smtClean="0"/>
                        <a:t>повторяющимся союзом И-И, запятая ставится перед вторым и третьим союзами И, </a:t>
                      </a:r>
                      <a:r>
                        <a:rPr lang="ru-RU" dirty="0" smtClean="0"/>
                        <a:t>используемыми при перечислении, но </a:t>
                      </a:r>
                      <a:r>
                        <a:rPr lang="ru-RU" b="1" dirty="0" smtClean="0"/>
                        <a:t>не перед первым, если перед первым союзом ещё не начат однородный ряд.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Горный поток </a:t>
                      </a:r>
                      <a:r>
                        <a:rPr lang="ru-RU" b="1" i="1" dirty="0" smtClean="0"/>
                        <a:t>и</a:t>
                      </a:r>
                      <a:r>
                        <a:rPr lang="ru-RU" i="1" dirty="0" smtClean="0"/>
                        <a:t> </a:t>
                      </a:r>
                      <a:r>
                        <a:rPr lang="ru-RU" b="1" i="1" u="sng" dirty="0" smtClean="0"/>
                        <a:t>шумел</a:t>
                      </a:r>
                      <a:r>
                        <a:rPr lang="ru-RU" i="1" dirty="0" smtClean="0"/>
                        <a:t>, </a:t>
                      </a:r>
                      <a:r>
                        <a:rPr lang="ru-RU" b="1" i="1" dirty="0" smtClean="0"/>
                        <a:t>и</a:t>
                      </a:r>
                      <a:r>
                        <a:rPr lang="ru-RU" i="1" dirty="0" smtClean="0"/>
                        <a:t> </a:t>
                      </a:r>
                      <a:r>
                        <a:rPr lang="ru-RU" i="1" u="sng" dirty="0" smtClean="0"/>
                        <a:t>пенился</a:t>
                      </a:r>
                      <a:r>
                        <a:rPr lang="ru-RU" i="1" dirty="0" smtClean="0"/>
                        <a:t>, </a:t>
                      </a:r>
                      <a:r>
                        <a:rPr lang="ru-RU" b="1" i="1" dirty="0" smtClean="0"/>
                        <a:t>и</a:t>
                      </a:r>
                      <a:r>
                        <a:rPr lang="ru-RU" i="1" dirty="0" smtClean="0"/>
                        <a:t> </a:t>
                      </a:r>
                      <a:r>
                        <a:rPr lang="ru-RU" i="1" u="sng" dirty="0" smtClean="0"/>
                        <a:t>бился </a:t>
                      </a:r>
                      <a:r>
                        <a:rPr lang="ru-RU" i="1" dirty="0" smtClean="0"/>
                        <a:t>о скалы.</a:t>
                      </a:r>
                    </a:p>
                    <a:p>
                      <a:r>
                        <a:rPr lang="en-US" i="1" dirty="0" smtClean="0"/>
                        <a:t>[   </a:t>
                      </a:r>
                      <a:r>
                        <a:rPr lang="ru-RU" i="1" dirty="0" smtClean="0"/>
                        <a:t>…</a:t>
                      </a:r>
                      <a:r>
                        <a:rPr lang="ru-RU" b="1" i="1" dirty="0" smtClean="0"/>
                        <a:t> и </a:t>
                      </a:r>
                      <a:r>
                        <a:rPr lang="en-US" i="1" dirty="0" smtClean="0"/>
                        <a:t>O ,</a:t>
                      </a:r>
                      <a:r>
                        <a:rPr lang="ru-RU" i="1" dirty="0" smtClean="0"/>
                        <a:t> </a:t>
                      </a:r>
                      <a:r>
                        <a:rPr lang="ru-RU" b="1" i="1" dirty="0" smtClean="0"/>
                        <a:t>и</a:t>
                      </a:r>
                      <a:r>
                        <a:rPr lang="en-US" i="1" dirty="0" smtClean="0"/>
                        <a:t> O,</a:t>
                      </a:r>
                      <a:r>
                        <a:rPr lang="ru-RU" i="1" dirty="0" smtClean="0"/>
                        <a:t> </a:t>
                      </a:r>
                      <a:r>
                        <a:rPr lang="ru-RU" b="1" i="1" dirty="0" smtClean="0"/>
                        <a:t>и </a:t>
                      </a:r>
                      <a:r>
                        <a:rPr lang="en-US" i="1" dirty="0" smtClean="0"/>
                        <a:t>O].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2)</a:t>
                      </a:r>
                      <a:r>
                        <a:rPr lang="ru-RU" b="1" baseline="0" dirty="0" smtClean="0"/>
                        <a:t> Но! Запятая </a:t>
                      </a:r>
                      <a:r>
                        <a:rPr lang="ru-RU" b="0" baseline="0" dirty="0" smtClean="0"/>
                        <a:t> ставится </a:t>
                      </a:r>
                      <a:r>
                        <a:rPr lang="ru-RU" b="1" i="0" baseline="0" dirty="0" smtClean="0"/>
                        <a:t>и перед первым повторяющимся  союзом И, </a:t>
                      </a:r>
                      <a:r>
                        <a:rPr lang="ru-RU" b="0" i="0" baseline="0" dirty="0" smtClean="0"/>
                        <a:t>если </a:t>
                      </a:r>
                      <a:r>
                        <a:rPr lang="ru-RU" b="1" i="0" baseline="0" dirty="0" smtClean="0"/>
                        <a:t>однородный ряд был уже начат перед первым союзом 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Горный поток </a:t>
                      </a:r>
                      <a:r>
                        <a:rPr lang="ru-RU" b="1" i="1" u="sng" dirty="0" smtClean="0"/>
                        <a:t>шумел</a:t>
                      </a:r>
                      <a:r>
                        <a:rPr lang="ru-RU" i="1" dirty="0" smtClean="0"/>
                        <a:t>, </a:t>
                      </a:r>
                      <a:r>
                        <a:rPr lang="ru-RU" b="1" i="1" dirty="0" smtClean="0"/>
                        <a:t>и</a:t>
                      </a:r>
                      <a:r>
                        <a:rPr lang="ru-RU" i="1" dirty="0" smtClean="0"/>
                        <a:t> </a:t>
                      </a:r>
                      <a:r>
                        <a:rPr lang="ru-RU" i="1" u="sng" dirty="0" smtClean="0"/>
                        <a:t>пенился</a:t>
                      </a:r>
                      <a:r>
                        <a:rPr lang="ru-RU" i="1" dirty="0" smtClean="0"/>
                        <a:t>, </a:t>
                      </a:r>
                      <a:r>
                        <a:rPr lang="ru-RU" b="1" i="1" dirty="0" smtClean="0"/>
                        <a:t>и</a:t>
                      </a:r>
                      <a:r>
                        <a:rPr lang="ru-RU" i="1" dirty="0" smtClean="0"/>
                        <a:t> </a:t>
                      </a:r>
                      <a:r>
                        <a:rPr lang="ru-RU" i="1" u="sng" dirty="0" smtClean="0"/>
                        <a:t>бился </a:t>
                      </a:r>
                      <a:r>
                        <a:rPr lang="ru-RU" i="1" dirty="0" smtClean="0"/>
                        <a:t>о скалы.</a:t>
                      </a:r>
                    </a:p>
                    <a:p>
                      <a:r>
                        <a:rPr lang="en-US" i="1" dirty="0" smtClean="0"/>
                        <a:t>[   </a:t>
                      </a:r>
                      <a:r>
                        <a:rPr lang="ru-RU" b="1" i="1" dirty="0" smtClean="0"/>
                        <a:t> … </a:t>
                      </a:r>
                      <a:r>
                        <a:rPr lang="en-US" i="1" dirty="0" smtClean="0"/>
                        <a:t>O ,</a:t>
                      </a:r>
                      <a:r>
                        <a:rPr lang="ru-RU" i="1" dirty="0" smtClean="0"/>
                        <a:t> </a:t>
                      </a:r>
                      <a:r>
                        <a:rPr lang="ru-RU" b="1" i="1" dirty="0" smtClean="0"/>
                        <a:t>и</a:t>
                      </a:r>
                      <a:r>
                        <a:rPr lang="en-US" i="1" dirty="0" smtClean="0"/>
                        <a:t> O,</a:t>
                      </a:r>
                      <a:r>
                        <a:rPr lang="ru-RU" i="1" dirty="0" smtClean="0"/>
                        <a:t> </a:t>
                      </a:r>
                      <a:r>
                        <a:rPr lang="ru-RU" b="1" i="1" dirty="0" smtClean="0"/>
                        <a:t>и </a:t>
                      </a:r>
                      <a:r>
                        <a:rPr lang="en-US" i="1" dirty="0" smtClean="0"/>
                        <a:t>O].</a:t>
                      </a:r>
                      <a:endParaRPr lang="ru-RU" dirty="0" smtClean="0"/>
                    </a:p>
                    <a:p>
                      <a:endParaRPr lang="ru-RU" b="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1. 2-1.3 Пунктуация в ПП с однородными членами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55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Причастие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Деепричастие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Страдательные причастия настоящего времени </a:t>
                      </a:r>
                      <a:r>
                        <a:rPr lang="ru-RU" b="0" dirty="0" smtClean="0"/>
                        <a:t>образуются при помощи суффиксов </a:t>
                      </a:r>
                      <a:r>
                        <a:rPr lang="ru-RU" b="1" dirty="0" smtClean="0"/>
                        <a:t>–ЕМ-, -ОМ-( от глаголов 1-го спряжения) </a:t>
                      </a:r>
                      <a:r>
                        <a:rPr lang="ru-RU" b="0" dirty="0" smtClean="0"/>
                        <a:t>и </a:t>
                      </a:r>
                      <a:r>
                        <a:rPr lang="ru-RU" b="1" dirty="0" smtClean="0"/>
                        <a:t>–ИМ- (от </a:t>
                      </a:r>
                      <a:r>
                        <a:rPr lang="ru-RU" b="1" dirty="0" err="1" smtClean="0"/>
                        <a:t>глаголв</a:t>
                      </a:r>
                      <a:r>
                        <a:rPr lang="ru-RU" b="1" dirty="0" smtClean="0"/>
                        <a:t> 2-го спряжения): </a:t>
                      </a:r>
                      <a:r>
                        <a:rPr lang="ru-RU" b="0" dirty="0" smtClean="0"/>
                        <a:t>одева</a:t>
                      </a:r>
                      <a:r>
                        <a:rPr lang="ru-RU" b="1" dirty="0" smtClean="0"/>
                        <a:t>ем</a:t>
                      </a:r>
                      <a:r>
                        <a:rPr lang="ru-RU" b="0" dirty="0" smtClean="0"/>
                        <a:t>ая кукла, различ</a:t>
                      </a:r>
                      <a:r>
                        <a:rPr lang="ru-RU" b="1" dirty="0" smtClean="0"/>
                        <a:t>им</a:t>
                      </a:r>
                      <a:r>
                        <a:rPr lang="ru-RU" b="0" dirty="0" smtClean="0"/>
                        <a:t>ый запах.</a:t>
                      </a:r>
                    </a:p>
                    <a:p>
                      <a:r>
                        <a:rPr lang="ru-RU" b="0" dirty="0" smtClean="0"/>
                        <a:t> В </a:t>
                      </a:r>
                      <a:r>
                        <a:rPr lang="ru-RU" b="1" dirty="0" smtClean="0"/>
                        <a:t>прошедшем времени </a:t>
                      </a:r>
                      <a:r>
                        <a:rPr lang="ru-RU" b="0" dirty="0" smtClean="0"/>
                        <a:t>страдательные причастия образуются</a:t>
                      </a:r>
                      <a:r>
                        <a:rPr lang="ru-RU" b="0" baseline="0" dirty="0" smtClean="0"/>
                        <a:t> при помощи суффиксов </a:t>
                      </a:r>
                      <a:r>
                        <a:rPr lang="ru-RU" b="1" baseline="0" dirty="0" smtClean="0"/>
                        <a:t>–ЕНН-, -НН-, -Т-:</a:t>
                      </a:r>
                    </a:p>
                    <a:p>
                      <a:r>
                        <a:rPr lang="ru-RU" b="0" i="1" baseline="0" dirty="0" smtClean="0"/>
                        <a:t>увид</a:t>
                      </a:r>
                      <a:r>
                        <a:rPr lang="ru-RU" b="1" i="1" baseline="0" dirty="0" smtClean="0"/>
                        <a:t>енн</a:t>
                      </a:r>
                      <a:r>
                        <a:rPr lang="ru-RU" b="0" i="1" baseline="0" dirty="0" smtClean="0"/>
                        <a:t>ый, услыша</a:t>
                      </a:r>
                      <a:r>
                        <a:rPr lang="ru-RU" b="1" i="1" baseline="0" dirty="0" smtClean="0"/>
                        <a:t>нн</a:t>
                      </a:r>
                      <a:r>
                        <a:rPr lang="ru-RU" b="0" i="1" baseline="0" dirty="0" smtClean="0"/>
                        <a:t>ый, взя</a:t>
                      </a:r>
                      <a:r>
                        <a:rPr lang="ru-RU" b="1" i="1" baseline="0" dirty="0" smtClean="0"/>
                        <a:t>т</a:t>
                      </a:r>
                      <a:r>
                        <a:rPr lang="ru-RU" b="0" i="1" baseline="0" dirty="0" smtClean="0"/>
                        <a:t>ый.</a:t>
                      </a:r>
                      <a:endParaRPr lang="ru-RU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Деепричастия совершенного вида </a:t>
                      </a:r>
                      <a:r>
                        <a:rPr lang="ru-RU" b="0" dirty="0" smtClean="0"/>
                        <a:t>образуются от основы неопределённой формы глагола с помощью суффиксов </a:t>
                      </a:r>
                      <a:r>
                        <a:rPr lang="ru-RU" b="1" dirty="0" smtClean="0"/>
                        <a:t>–В-, -ВШИ-, -ШИ-:</a:t>
                      </a:r>
                    </a:p>
                    <a:p>
                      <a:r>
                        <a:rPr lang="ru-RU" b="0" i="1" dirty="0" smtClean="0"/>
                        <a:t>пискнуть – пискну</a:t>
                      </a:r>
                      <a:r>
                        <a:rPr lang="ru-RU" b="1" i="1" dirty="0" smtClean="0"/>
                        <a:t>в,</a:t>
                      </a:r>
                    </a:p>
                    <a:p>
                      <a:r>
                        <a:rPr lang="ru-RU" b="0" i="1" dirty="0" smtClean="0"/>
                        <a:t>умыться</a:t>
                      </a:r>
                      <a:r>
                        <a:rPr lang="ru-RU" b="0" i="1" baseline="0" dirty="0" smtClean="0"/>
                        <a:t> – умы</a:t>
                      </a:r>
                      <a:r>
                        <a:rPr lang="ru-RU" b="1" i="1" baseline="0" dirty="0" smtClean="0"/>
                        <a:t>вши</a:t>
                      </a:r>
                      <a:r>
                        <a:rPr lang="ru-RU" b="0" i="1" baseline="0" dirty="0" smtClean="0"/>
                        <a:t>сь, принести – принёс</a:t>
                      </a:r>
                      <a:r>
                        <a:rPr lang="ru-RU" b="1" i="1" baseline="0" dirty="0" smtClean="0"/>
                        <a:t>ш</a:t>
                      </a:r>
                      <a:r>
                        <a:rPr lang="ru-RU" b="0" i="1" baseline="0" dirty="0" smtClean="0"/>
                        <a:t>и;</a:t>
                      </a:r>
                    </a:p>
                    <a:p>
                      <a:r>
                        <a:rPr lang="ru-RU" b="0" i="0" baseline="0" dirty="0" smtClean="0"/>
                        <a:t>а также от  основы простого будущего времени некоторых глаголов с помощью суффиксов </a:t>
                      </a:r>
                      <a:r>
                        <a:rPr lang="ru-RU" b="1" i="0" baseline="0" dirty="0" smtClean="0"/>
                        <a:t>–А-(-Я-): </a:t>
                      </a:r>
                      <a:r>
                        <a:rPr lang="ru-RU" b="0" i="1" baseline="0" dirty="0" err="1" smtClean="0"/>
                        <a:t>нахмур</a:t>
                      </a:r>
                      <a:r>
                        <a:rPr lang="ru-RU" b="1" i="1" baseline="0" dirty="0" err="1" smtClean="0"/>
                        <a:t>я</a:t>
                      </a:r>
                      <a:r>
                        <a:rPr lang="ru-RU" b="0" i="1" baseline="0" dirty="0" err="1" smtClean="0"/>
                        <a:t>сь</a:t>
                      </a:r>
                      <a:r>
                        <a:rPr lang="ru-RU" b="0" i="1" baseline="0" dirty="0" smtClean="0"/>
                        <a:t>, замет</a:t>
                      </a:r>
                      <a:r>
                        <a:rPr lang="ru-RU" b="1" i="1" baseline="0" dirty="0" smtClean="0"/>
                        <a:t>я.</a:t>
                      </a:r>
                      <a:endParaRPr lang="ru-RU" b="0" i="1" dirty="0" smtClean="0"/>
                    </a:p>
                    <a:p>
                      <a:endParaRPr lang="ru-RU" b="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Таким образом страдательные причастия можно найти по </a:t>
                      </a:r>
                      <a:r>
                        <a:rPr lang="ru-RU" dirty="0" err="1" smtClean="0"/>
                        <a:t>суф</a:t>
                      </a:r>
                      <a:r>
                        <a:rPr lang="ru-RU" dirty="0" smtClean="0"/>
                        <a:t>.: </a:t>
                      </a:r>
                      <a:r>
                        <a:rPr lang="ru-RU" b="1" dirty="0" smtClean="0"/>
                        <a:t>-ЕМ-,-ОМ-,-ИМ-,-ЕНН-,-НН-,-Т-.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0" i="1" dirty="0" err="1" smtClean="0"/>
                        <a:t>задвину</a:t>
                      </a:r>
                      <a:r>
                        <a:rPr lang="ru-RU" b="1" i="1" dirty="0" err="1" smtClean="0"/>
                        <a:t>Т</a:t>
                      </a:r>
                      <a:r>
                        <a:rPr lang="ru-RU" b="0" i="1" dirty="0" err="1" smtClean="0"/>
                        <a:t>ый</a:t>
                      </a:r>
                      <a:r>
                        <a:rPr lang="ru-RU" b="0" i="1" baseline="0" dirty="0" smtClean="0"/>
                        <a:t> стул, дверь </a:t>
                      </a:r>
                      <a:r>
                        <a:rPr lang="ru-RU" b="0" i="1" baseline="0" dirty="0" err="1" smtClean="0"/>
                        <a:t>запер</a:t>
                      </a:r>
                      <a:r>
                        <a:rPr lang="ru-RU" b="1" i="1" baseline="0" dirty="0" err="1" smtClean="0"/>
                        <a:t>Т</a:t>
                      </a:r>
                      <a:r>
                        <a:rPr lang="ru-RU" b="0" i="1" baseline="0" dirty="0" err="1" smtClean="0"/>
                        <a:t>а</a:t>
                      </a:r>
                      <a:endParaRPr lang="ru-RU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55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Причастие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Деепричастие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Кроме возвратной формы (</a:t>
                      </a:r>
                      <a:r>
                        <a:rPr lang="ru-RU" i="1" dirty="0" smtClean="0"/>
                        <a:t>улыбающийся человек), </a:t>
                      </a:r>
                      <a:r>
                        <a:rPr lang="ru-RU" b="1" i="0" dirty="0" smtClean="0"/>
                        <a:t>причастия имеют краткую форму: </a:t>
                      </a:r>
                      <a:r>
                        <a:rPr lang="ru-RU" b="0" i="1" dirty="0" smtClean="0"/>
                        <a:t>переведён, создана, нанесено.</a:t>
                      </a:r>
                    </a:p>
                    <a:p>
                      <a:r>
                        <a:rPr lang="ru-RU" b="0" i="0" dirty="0" smtClean="0"/>
                        <a:t>Это касается, в первую</a:t>
                      </a:r>
                      <a:r>
                        <a:rPr lang="ru-RU" b="0" i="0" baseline="0" dirty="0" smtClean="0"/>
                        <a:t> очередь, страдательных причастий.</a:t>
                      </a:r>
                      <a:endParaRPr lang="ru-RU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Деепричастия бывают возвратными и невозвратными: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i="1" baseline="0" dirty="0" smtClean="0"/>
                        <a:t> вытираясь – вытирая.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i="0" dirty="0" smtClean="0"/>
                        <a:t>Причастия</a:t>
                      </a:r>
                      <a:r>
                        <a:rPr lang="ru-RU" i="0" baseline="0" dirty="0" smtClean="0"/>
                        <a:t> могут быть как одиночными (</a:t>
                      </a:r>
                      <a:r>
                        <a:rPr lang="ru-RU" i="1" baseline="0" dirty="0" smtClean="0"/>
                        <a:t>распускающиеся цветы), </a:t>
                      </a:r>
                      <a:r>
                        <a:rPr lang="ru-RU" i="0" baseline="0" dirty="0" smtClean="0"/>
                        <a:t>так и иметь зависимые слова (пояснительные) слова (</a:t>
                      </a:r>
                      <a:r>
                        <a:rPr lang="ru-RU" i="1" baseline="0" dirty="0" smtClean="0"/>
                        <a:t>школьники, получившие ПРЕМИЮ).</a:t>
                      </a:r>
                    </a:p>
                    <a:p>
                      <a:r>
                        <a:rPr lang="ru-RU" b="0" i="0" baseline="0" dirty="0" smtClean="0"/>
                        <a:t>Зависимым является такое слово, к которому от причастия задаётся вопрос (</a:t>
                      </a:r>
                      <a:r>
                        <a:rPr lang="ru-RU" b="0" i="1" baseline="0" dirty="0" smtClean="0"/>
                        <a:t>получившие </a:t>
                      </a:r>
                      <a:r>
                        <a:rPr lang="ru-RU" b="0" i="0" baseline="0" dirty="0" smtClean="0"/>
                        <a:t> ЧТО? </a:t>
                      </a:r>
                      <a:r>
                        <a:rPr lang="ru-RU" b="0" i="1" baseline="0" dirty="0" smtClean="0"/>
                        <a:t>премию).</a:t>
                      </a:r>
                      <a:endParaRPr lang="ru-RU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Деепричастия </a:t>
                      </a:r>
                      <a:r>
                        <a:rPr lang="ru-RU" i="0" baseline="0" dirty="0" smtClean="0"/>
                        <a:t>могут быть как одиночными (</a:t>
                      </a:r>
                      <a:r>
                        <a:rPr lang="ru-RU" i="1" baseline="0" dirty="0" smtClean="0"/>
                        <a:t>улыбаясь), </a:t>
                      </a:r>
                      <a:r>
                        <a:rPr lang="ru-RU" i="0" baseline="0" dirty="0" smtClean="0"/>
                        <a:t>так и иметь зависимые слова (пояснительные) слова (ВЫСОКО </a:t>
                      </a:r>
                      <a:r>
                        <a:rPr lang="ru-RU" i="1" baseline="0" dirty="0" smtClean="0"/>
                        <a:t>поднявшись </a:t>
                      </a:r>
                      <a:r>
                        <a:rPr lang="ru-RU" i="0" baseline="0" dirty="0" smtClean="0"/>
                        <a:t>В НЕБО, ПАРИЛА </a:t>
                      </a:r>
                      <a:r>
                        <a:rPr lang="ru-RU" i="1" baseline="0" dirty="0" smtClean="0"/>
                        <a:t>птица).</a:t>
                      </a:r>
                    </a:p>
                    <a:p>
                      <a:r>
                        <a:rPr lang="ru-RU" b="0" i="0" baseline="0" dirty="0" smtClean="0"/>
                        <a:t>Зависимым является такое слово, к которому от деепричастия задаётся вопрос (</a:t>
                      </a:r>
                      <a:r>
                        <a:rPr lang="ru-RU" b="0" i="1" baseline="0" dirty="0" smtClean="0"/>
                        <a:t>поднявшись КАК? высоко, поднявшись КУДА? в небо).</a:t>
                      </a:r>
                      <a:endParaRPr lang="ru-RU" i="1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284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Причастие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Деепричастие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Полные причастия в предложении чаще всего являются определением (</a:t>
                      </a:r>
                      <a:r>
                        <a:rPr lang="ru-RU" i="1" dirty="0" smtClean="0"/>
                        <a:t>бушующее море), </a:t>
                      </a:r>
                      <a:r>
                        <a:rPr lang="ru-RU" i="0" dirty="0" smtClean="0"/>
                        <a:t>краткие страдательные причастия – сказуемым (</a:t>
                      </a:r>
                      <a:r>
                        <a:rPr lang="ru-RU" i="1" dirty="0" smtClean="0"/>
                        <a:t>здание построено).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Деепричастия в предложении являются обстоятельством (</a:t>
                      </a:r>
                      <a:r>
                        <a:rPr lang="ru-RU" i="1" dirty="0" smtClean="0"/>
                        <a:t>Луна, ВСПЛЫВАЯ НА СИНЕЕ НЕБО, осеребрила всю окрестность).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49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Правило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1. </a:t>
                      </a:r>
                      <a:r>
                        <a:rPr lang="ru-RU" b="1" dirty="0" smtClean="0"/>
                        <a:t>Согласованные</a:t>
                      </a:r>
                      <a:r>
                        <a:rPr lang="ru-RU" b="1" baseline="0" dirty="0" smtClean="0"/>
                        <a:t> определения, </a:t>
                      </a:r>
                      <a:r>
                        <a:rPr lang="ru-RU" b="0" baseline="0" dirty="0" smtClean="0"/>
                        <a:t>выраженные </a:t>
                      </a:r>
                      <a:r>
                        <a:rPr lang="ru-RU" b="1" baseline="0" dirty="0" smtClean="0"/>
                        <a:t>причастным оборотом </a:t>
                      </a:r>
                      <a:r>
                        <a:rPr lang="ru-RU" b="0" baseline="0" dirty="0" smtClean="0"/>
                        <a:t>и находящиеся в предложении </a:t>
                      </a:r>
                      <a:r>
                        <a:rPr lang="ru-RU" b="1" baseline="0" dirty="0" smtClean="0"/>
                        <a:t>ПОСЛЕ определяемого слова, </a:t>
                      </a:r>
                      <a:r>
                        <a:rPr lang="ru-RU" b="0" baseline="0" dirty="0" smtClean="0"/>
                        <a:t>выделяются на письме запятыми, то есть </a:t>
                      </a:r>
                      <a:r>
                        <a:rPr lang="ru-RU" b="1" baseline="0" dirty="0" smtClean="0"/>
                        <a:t>обособляются.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i="1" u="sng" dirty="0" smtClean="0"/>
                        <a:t>Книга,</a:t>
                      </a:r>
                      <a:r>
                        <a:rPr lang="ru-RU" b="0" i="1" u="sng" baseline="0" dirty="0" smtClean="0"/>
                        <a:t> </a:t>
                      </a:r>
                      <a:r>
                        <a:rPr lang="ru-RU" b="1" i="1" u="none" baseline="0" dirty="0" smtClean="0"/>
                        <a:t>написанная известным писателем, </a:t>
                      </a:r>
                      <a:r>
                        <a:rPr lang="ru-RU" b="0" i="1" u="none" baseline="0" dirty="0" smtClean="0"/>
                        <a:t>уже вышла из печати.</a:t>
                      </a:r>
                      <a:endParaRPr lang="ru-RU" b="0" i="1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2. Если </a:t>
                      </a:r>
                      <a:r>
                        <a:rPr lang="ru-RU" b="1" dirty="0" smtClean="0"/>
                        <a:t>причастный оборот </a:t>
                      </a:r>
                      <a:r>
                        <a:rPr lang="ru-RU" b="0" dirty="0" smtClean="0"/>
                        <a:t>стоит </a:t>
                      </a:r>
                      <a:r>
                        <a:rPr lang="ru-RU" b="1" dirty="0" smtClean="0"/>
                        <a:t>ПЕРЕД определяемым словом </a:t>
                      </a:r>
                      <a:r>
                        <a:rPr lang="ru-RU" b="0" dirty="0" smtClean="0"/>
                        <a:t>и </a:t>
                      </a:r>
                      <a:r>
                        <a:rPr lang="ru-RU" b="1" dirty="0" smtClean="0"/>
                        <a:t>не имеет </a:t>
                      </a:r>
                      <a:r>
                        <a:rPr lang="ru-RU" b="0" dirty="0" smtClean="0"/>
                        <a:t>добавочного </a:t>
                      </a:r>
                      <a:r>
                        <a:rPr lang="ru-RU" b="1" dirty="0" smtClean="0"/>
                        <a:t>значения причины </a:t>
                      </a:r>
                      <a:r>
                        <a:rPr lang="ru-RU" b="0" dirty="0" smtClean="0"/>
                        <a:t>, то он</a:t>
                      </a:r>
                      <a:r>
                        <a:rPr lang="ru-RU" b="0" baseline="0" dirty="0" smtClean="0"/>
                        <a:t> не выделяется на письме запятой, то есть </a:t>
                      </a:r>
                      <a:r>
                        <a:rPr lang="ru-RU" b="1" baseline="0" dirty="0" smtClean="0"/>
                        <a:t>не обособляется.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1" dirty="0" smtClean="0"/>
                        <a:t>Написанная известным писателем </a:t>
                      </a:r>
                      <a:r>
                        <a:rPr lang="ru-RU" b="0" i="1" u="sng" baseline="0" dirty="0" smtClean="0"/>
                        <a:t> книга </a:t>
                      </a:r>
                      <a:r>
                        <a:rPr lang="ru-RU" b="0" i="1" u="none" baseline="0" dirty="0" smtClean="0"/>
                        <a:t>уже вышла из печати.</a:t>
                      </a:r>
                      <a:endParaRPr lang="ru-RU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Знаки препинания при причастном обороте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48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Правило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3. Причастие или причастный оборот, стоящие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="1" baseline="0" dirty="0" smtClean="0"/>
                        <a:t>до </a:t>
                      </a:r>
                      <a:r>
                        <a:rPr lang="ru-RU" b="0" baseline="0" dirty="0" smtClean="0"/>
                        <a:t>или </a:t>
                      </a:r>
                      <a:r>
                        <a:rPr lang="ru-RU" b="1" baseline="0" dirty="0" smtClean="0"/>
                        <a:t>после </a:t>
                      </a:r>
                      <a:r>
                        <a:rPr lang="ru-RU" b="0" baseline="0" dirty="0" smtClean="0"/>
                        <a:t>определяемого слова, выраженного </a:t>
                      </a:r>
                      <a:r>
                        <a:rPr lang="ru-RU" b="1" baseline="0" dirty="0" smtClean="0"/>
                        <a:t>личным местоимением, </a:t>
                      </a:r>
                      <a:r>
                        <a:rPr lang="ru-RU" b="0" baseline="0" dirty="0" smtClean="0"/>
                        <a:t>выделяются </a:t>
                      </a:r>
                      <a:r>
                        <a:rPr lang="ru-RU" b="1" baseline="0" dirty="0" smtClean="0"/>
                        <a:t>запятыми.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1" dirty="0" smtClean="0"/>
                        <a:t>Взволнованный</a:t>
                      </a:r>
                      <a:r>
                        <a:rPr lang="ru-RU" b="1" i="1" baseline="0" dirty="0" smtClean="0"/>
                        <a:t> переживаниями дня, </a:t>
                      </a:r>
                      <a:r>
                        <a:rPr lang="ru-RU" b="0" i="1" u="sng" baseline="0" dirty="0" smtClean="0"/>
                        <a:t>я</a:t>
                      </a:r>
                      <a:r>
                        <a:rPr lang="ru-RU" b="0" i="1" u="none" baseline="0" dirty="0" smtClean="0"/>
                        <a:t> долго не мог заснуть.</a:t>
                      </a:r>
                    </a:p>
                    <a:p>
                      <a:r>
                        <a:rPr lang="ru-RU" b="0" i="1" u="none" baseline="0" dirty="0" smtClean="0"/>
                        <a:t>Я, </a:t>
                      </a:r>
                      <a:r>
                        <a:rPr lang="ru-RU" b="1" i="1" u="none" baseline="0" dirty="0" smtClean="0"/>
                        <a:t>взволнованный переживаниями дня, </a:t>
                      </a:r>
                      <a:r>
                        <a:rPr lang="ru-RU" b="0" i="1" u="none" baseline="0" dirty="0" smtClean="0"/>
                        <a:t>долго не мог заснуть.</a:t>
                      </a:r>
                    </a:p>
                    <a:p>
                      <a:r>
                        <a:rPr lang="ru-RU" b="1" i="1" u="none" baseline="0" dirty="0" smtClean="0"/>
                        <a:t>Уставший, </a:t>
                      </a:r>
                      <a:r>
                        <a:rPr lang="ru-RU" b="0" i="1" u="none" baseline="0" dirty="0" smtClean="0"/>
                        <a:t>я пришёл домой.</a:t>
                      </a:r>
                    </a:p>
                    <a:p>
                      <a:r>
                        <a:rPr lang="ru-RU" b="0" i="1" u="none" baseline="0" dirty="0" smtClean="0"/>
                        <a:t>Я, </a:t>
                      </a:r>
                      <a:r>
                        <a:rPr lang="ru-RU" b="1" i="1" u="none" baseline="0" dirty="0" smtClean="0"/>
                        <a:t>уставший, </a:t>
                      </a:r>
                      <a:r>
                        <a:rPr lang="ru-RU" b="0" i="1" u="none" baseline="0" dirty="0" smtClean="0"/>
                        <a:t>пришёл домой.</a:t>
                      </a:r>
                      <a:endParaRPr lang="ru-RU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4. </a:t>
                      </a:r>
                      <a:r>
                        <a:rPr lang="ru-RU" b="1" dirty="0" smtClean="0"/>
                        <a:t>Если два однородных определения, выраженных причастными оборотами, соединяются союзом И, то запятая перед И </a:t>
                      </a:r>
                      <a:r>
                        <a:rPr lang="ru-RU" b="1" dirty="0" err="1" smtClean="0"/>
                        <a:t>и</a:t>
                      </a:r>
                      <a:r>
                        <a:rPr lang="ru-RU" b="1" dirty="0" smtClean="0"/>
                        <a:t> после И не ставится.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u="sng" dirty="0" smtClean="0"/>
                        <a:t>Эпоха</a:t>
                      </a:r>
                      <a:r>
                        <a:rPr lang="ru-RU" i="1" u="sng" baseline="0" dirty="0" smtClean="0"/>
                        <a:t> </a:t>
                      </a:r>
                      <a:r>
                        <a:rPr lang="ru-RU" i="1" u="none" baseline="0" dirty="0" smtClean="0"/>
                        <a:t>(какая?), /</a:t>
                      </a:r>
                      <a:r>
                        <a:rPr lang="ru-RU" b="1" i="1" u="none" baseline="0" dirty="0" smtClean="0"/>
                        <a:t>начавшаяся после открытий Галилео Галилея / и / завершившаяся работами Исаака Ньютона/, </a:t>
                      </a:r>
                      <a:r>
                        <a:rPr lang="ru-RU" b="0" i="1" u="none" baseline="0" dirty="0" smtClean="0"/>
                        <a:t>обозначила важный поворот в истории человечества.</a:t>
                      </a:r>
                      <a:endParaRPr lang="ru-RU" i="1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u="sng" dirty="0" smtClean="0"/>
                        <a:t>Схема: </a:t>
                      </a:r>
                      <a:r>
                        <a:rPr lang="ru-RU" u="sng" dirty="0" err="1" smtClean="0"/>
                        <a:t>сущ</a:t>
                      </a:r>
                      <a:r>
                        <a:rPr lang="ru-RU" u="sng" dirty="0" smtClean="0"/>
                        <a:t>, /</a:t>
                      </a:r>
                      <a:r>
                        <a:rPr lang="ru-RU" u="sng" baseline="0" dirty="0" smtClean="0"/>
                        <a:t> </a:t>
                      </a:r>
                      <a:r>
                        <a:rPr lang="ru-RU" u="sng" baseline="0" dirty="0" err="1" smtClean="0"/>
                        <a:t>прич.оборот</a:t>
                      </a:r>
                      <a:r>
                        <a:rPr lang="ru-RU" u="sng" baseline="0" dirty="0" smtClean="0"/>
                        <a:t>/ и / </a:t>
                      </a:r>
                      <a:r>
                        <a:rPr lang="ru-RU" u="sng" baseline="0" dirty="0" err="1" smtClean="0"/>
                        <a:t>прич</a:t>
                      </a:r>
                      <a:r>
                        <a:rPr lang="ru-RU" u="sng" baseline="0" dirty="0" smtClean="0"/>
                        <a:t>. оборот/,…</a:t>
                      </a:r>
                      <a:endParaRPr lang="ru-RU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Знаки препинания при причастном обороте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641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Правило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1. Деепричастные обороты, а также одиночные деепричастия всегда выделяются запятыми, независимо от места, занимаемого ими по отношению к глаголу-сказуемому,</a:t>
                      </a:r>
                      <a:r>
                        <a:rPr lang="ru-RU" baseline="0" dirty="0" smtClean="0"/>
                        <a:t> добавочное действие которого они обозначают.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Он, </a:t>
                      </a:r>
                      <a:r>
                        <a:rPr lang="ru-RU" b="1" i="1" dirty="0" smtClean="0"/>
                        <a:t>смеясь, </a:t>
                      </a:r>
                      <a:r>
                        <a:rPr lang="ru-RU" b="0" i="1" dirty="0" smtClean="0"/>
                        <a:t>бежал</a:t>
                      </a:r>
                      <a:r>
                        <a:rPr lang="ru-RU" b="0" i="1" baseline="0" dirty="0" smtClean="0"/>
                        <a:t> мне навстречу.</a:t>
                      </a:r>
                    </a:p>
                    <a:p>
                      <a:r>
                        <a:rPr lang="ru-RU" b="0" i="1" baseline="0" dirty="0" smtClean="0"/>
                        <a:t>Ипполит Матвеевич стоял (что делая?) под акацией , /</a:t>
                      </a:r>
                      <a:r>
                        <a:rPr lang="ru-RU" b="1" i="1" baseline="0" dirty="0" smtClean="0"/>
                        <a:t>погрязая в стыде/, </a:t>
                      </a:r>
                      <a:r>
                        <a:rPr lang="ru-RU" b="0" i="1" baseline="0" dirty="0" smtClean="0"/>
                        <a:t>и твердил (что делая?) три заученные фразы,/</a:t>
                      </a:r>
                      <a:r>
                        <a:rPr lang="ru-RU" b="1" i="1" baseline="0" dirty="0" smtClean="0"/>
                        <a:t>не глядя на гуляющих/.</a:t>
                      </a:r>
                      <a:endParaRPr lang="ru-RU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2. </a:t>
                      </a:r>
                      <a:r>
                        <a:rPr lang="ru-RU" b="0" dirty="0" smtClean="0"/>
                        <a:t>Однородные</a:t>
                      </a:r>
                      <a:r>
                        <a:rPr lang="ru-RU" b="0" baseline="0" dirty="0" smtClean="0"/>
                        <a:t> обособленные обстоятельства могут быть выражены деепричастными оборотами, и в этом случае, если</a:t>
                      </a:r>
                      <a:r>
                        <a:rPr lang="ru-RU" b="1" baseline="0" dirty="0" smtClean="0"/>
                        <a:t> два деепричастных оборота </a:t>
                      </a:r>
                      <a:r>
                        <a:rPr lang="ru-RU" b="0" baseline="0" dirty="0" smtClean="0"/>
                        <a:t>соединяются при помощи союза </a:t>
                      </a:r>
                      <a:r>
                        <a:rPr lang="ru-RU" b="1" baseline="0" dirty="0" smtClean="0"/>
                        <a:t>И , </a:t>
                      </a:r>
                      <a:r>
                        <a:rPr lang="ru-RU" b="0" baseline="0" dirty="0" smtClean="0"/>
                        <a:t>то запятая </a:t>
                      </a:r>
                      <a:r>
                        <a:rPr lang="ru-RU" b="1" baseline="0" dirty="0" smtClean="0"/>
                        <a:t>перед </a:t>
                      </a:r>
                      <a:r>
                        <a:rPr lang="ru-RU" b="0" baseline="0" dirty="0" smtClean="0"/>
                        <a:t>союзом</a:t>
                      </a:r>
                      <a:r>
                        <a:rPr lang="ru-RU" b="1" baseline="0" dirty="0" smtClean="0"/>
                        <a:t>  И </a:t>
                      </a:r>
                      <a:r>
                        <a:rPr lang="ru-RU" b="0" baseline="0" dirty="0" err="1" smtClean="0"/>
                        <a:t>и</a:t>
                      </a:r>
                      <a:r>
                        <a:rPr lang="ru-RU" b="0" baseline="0" dirty="0" smtClean="0"/>
                        <a:t> </a:t>
                      </a:r>
                      <a:r>
                        <a:rPr lang="ru-RU" b="1" baseline="0" dirty="0" smtClean="0"/>
                        <a:t>после </a:t>
                      </a:r>
                      <a:r>
                        <a:rPr lang="ru-RU" b="0" baseline="0" dirty="0" smtClean="0"/>
                        <a:t>союза </a:t>
                      </a:r>
                      <a:r>
                        <a:rPr lang="ru-RU" b="1" baseline="0" dirty="0" smtClean="0"/>
                        <a:t>И не ставится, </a:t>
                      </a:r>
                      <a:r>
                        <a:rPr lang="ru-RU" b="0" baseline="0" dirty="0" smtClean="0"/>
                        <a:t>однако надо убедиться, что </a:t>
                      </a:r>
                      <a:r>
                        <a:rPr lang="ru-RU" b="0" baseline="0" dirty="0" err="1" smtClean="0"/>
                        <a:t>деепр.об-ты</a:t>
                      </a:r>
                      <a:r>
                        <a:rPr lang="ru-RU" b="0" baseline="0" dirty="0" smtClean="0"/>
                        <a:t>. </a:t>
                      </a:r>
                      <a:r>
                        <a:rPr lang="ru-RU" b="1" baseline="0" dirty="0" smtClean="0"/>
                        <a:t>относятся к одному сказуемому </a:t>
                      </a:r>
                      <a:r>
                        <a:rPr lang="ru-RU" b="0" baseline="0" dirty="0" smtClean="0"/>
                        <a:t>и называют добавочное действие при нём.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/ </a:t>
                      </a:r>
                      <a:r>
                        <a:rPr lang="ru-RU" b="1" i="1" dirty="0" smtClean="0"/>
                        <a:t>Перелистывая</a:t>
                      </a:r>
                      <a:r>
                        <a:rPr lang="ru-RU" b="1" i="1" baseline="0" dirty="0" smtClean="0"/>
                        <a:t> книги из библиотеки Пушкина/ </a:t>
                      </a:r>
                      <a:r>
                        <a:rPr lang="ru-RU" b="0" i="1" baseline="0" dirty="0" smtClean="0"/>
                        <a:t>и /</a:t>
                      </a:r>
                      <a:r>
                        <a:rPr lang="ru-RU" b="1" i="1" baseline="0" dirty="0" smtClean="0"/>
                        <a:t>изучая пометки на полях/, </a:t>
                      </a:r>
                      <a:r>
                        <a:rPr lang="ru-RU" b="0" i="1" baseline="0" dirty="0" smtClean="0"/>
                        <a:t>невольно приходишь к выводу, что поэт был ещё и гениальным читателем. (</a:t>
                      </a:r>
                      <a:r>
                        <a:rPr lang="ru-RU" b="0" i="0" baseline="0" dirty="0" smtClean="0"/>
                        <a:t>Ты приходишь к выводу (что делая?) перелистывая и изучая.)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Знаки препинания при деепричастном обороте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613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Правило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3. Но если </a:t>
                      </a:r>
                      <a:r>
                        <a:rPr lang="ru-RU" b="1" dirty="0" smtClean="0"/>
                        <a:t>деепричастные обороты относятся</a:t>
                      </a:r>
                      <a:r>
                        <a:rPr lang="ru-RU" b="1" baseline="0" dirty="0" smtClean="0"/>
                        <a:t> к разным сказуемым, </a:t>
                      </a:r>
                      <a:r>
                        <a:rPr lang="ru-RU" b="0" baseline="0" dirty="0" smtClean="0"/>
                        <a:t>то </a:t>
                      </a:r>
                      <a:r>
                        <a:rPr lang="ru-RU" b="1" baseline="0" dirty="0" smtClean="0"/>
                        <a:t>запятые ставятся на их границах.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Левинсон </a:t>
                      </a:r>
                      <a:r>
                        <a:rPr lang="ru-RU" b="1" i="1" dirty="0" smtClean="0"/>
                        <a:t>постоял</a:t>
                      </a:r>
                      <a:r>
                        <a:rPr lang="ru-RU" i="1" dirty="0" smtClean="0"/>
                        <a:t> немного, </a:t>
                      </a:r>
                      <a:r>
                        <a:rPr lang="ru-RU" b="1" i="1" dirty="0" smtClean="0"/>
                        <a:t>вслушиваясь в темноту, И, улыбнувшись про себя, зашагал </a:t>
                      </a:r>
                      <a:r>
                        <a:rPr lang="ru-RU" b="0" i="1" dirty="0" smtClean="0"/>
                        <a:t> ещё быстрее.(</a:t>
                      </a:r>
                      <a:r>
                        <a:rPr lang="ru-RU" b="0" i="0" dirty="0" smtClean="0"/>
                        <a:t>Первый деепричастный оборот относится к сказуемому </a:t>
                      </a:r>
                      <a:r>
                        <a:rPr lang="ru-RU" b="0" i="1" dirty="0" smtClean="0"/>
                        <a:t>постоял, </a:t>
                      </a:r>
                      <a:r>
                        <a:rPr lang="ru-RU" b="0" i="0" dirty="0" smtClean="0"/>
                        <a:t>а второй – к сказуемому </a:t>
                      </a:r>
                      <a:r>
                        <a:rPr lang="ru-RU" b="0" i="1" dirty="0" smtClean="0"/>
                        <a:t>зашагал).</a:t>
                      </a:r>
                      <a:endParaRPr lang="ru-RU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4. Деепричастный оборот или одиночное деепричастие, </a:t>
                      </a:r>
                      <a:r>
                        <a:rPr lang="ru-RU" b="1" dirty="0" err="1" smtClean="0"/>
                        <a:t>соящие</a:t>
                      </a:r>
                      <a:r>
                        <a:rPr lang="ru-RU" b="1" dirty="0" smtClean="0"/>
                        <a:t> в предложении после союза И, НО, ЧТО, выделяются двумя запятыми (</a:t>
                      </a:r>
                      <a:r>
                        <a:rPr lang="ru-RU" b="0" dirty="0" smtClean="0"/>
                        <a:t>первая после союза </a:t>
                      </a:r>
                      <a:r>
                        <a:rPr lang="ru-RU" b="1" dirty="0" smtClean="0"/>
                        <a:t>И, НО, ЧТО, </a:t>
                      </a:r>
                      <a:r>
                        <a:rPr lang="ru-RU" b="0" dirty="0" smtClean="0"/>
                        <a:t>а вторая – там, где </a:t>
                      </a:r>
                      <a:r>
                        <a:rPr lang="ru-RU" b="1" dirty="0" smtClean="0"/>
                        <a:t>заканчивается деепричастный оборот). </a:t>
                      </a:r>
                      <a:r>
                        <a:rPr lang="ru-RU" b="0" dirty="0" smtClean="0"/>
                        <a:t>Такой деепричастный</a:t>
                      </a:r>
                      <a:r>
                        <a:rPr lang="ru-RU" b="0" baseline="0" dirty="0" smtClean="0"/>
                        <a:t> оборот и одиночное деепричастие можно оторвать от союза, «изъять» из предложения или переставить на другое место.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Оля уже легла, </a:t>
                      </a:r>
                      <a:r>
                        <a:rPr lang="ru-RU" b="1" i="1" dirty="0" smtClean="0"/>
                        <a:t>и, засыпая, </a:t>
                      </a:r>
                      <a:r>
                        <a:rPr lang="ru-RU" b="0" i="1" dirty="0" smtClean="0"/>
                        <a:t>сквозь сон слышала тихие озабоченные голос.</a:t>
                      </a:r>
                    </a:p>
                    <a:p>
                      <a:r>
                        <a:rPr lang="ru-RU" b="0" i="1" dirty="0" smtClean="0"/>
                        <a:t>Она вошла в гостиную и, </a:t>
                      </a:r>
                      <a:r>
                        <a:rPr lang="ru-RU" b="1" i="1" dirty="0" smtClean="0"/>
                        <a:t>ни с кем не поздоровавшись, </a:t>
                      </a:r>
                      <a:r>
                        <a:rPr lang="ru-RU" b="0" i="1" dirty="0" smtClean="0"/>
                        <a:t>села в кресло.</a:t>
                      </a:r>
                    </a:p>
                    <a:p>
                      <a:r>
                        <a:rPr lang="ru-RU" b="0" i="1" dirty="0" smtClean="0"/>
                        <a:t>Каждое облако имело причудливую форму, но, </a:t>
                      </a:r>
                      <a:r>
                        <a:rPr lang="ru-RU" b="1" i="1" dirty="0" smtClean="0"/>
                        <a:t>сливаясь с другими,</a:t>
                      </a:r>
                      <a:r>
                        <a:rPr lang="ru-RU" b="1" i="1" baseline="0" dirty="0" smtClean="0"/>
                        <a:t> </a:t>
                      </a:r>
                      <a:r>
                        <a:rPr lang="ru-RU" b="0" i="1" baseline="0" dirty="0" smtClean="0"/>
                        <a:t>теряло свои очертания.</a:t>
                      </a:r>
                      <a:endParaRPr lang="ru-RU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Знаки препинания при деепричастном обороте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586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Правило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5. Деепричастный оборот или одиночное деепричастие, стоящие в предложении </a:t>
                      </a:r>
                      <a:r>
                        <a:rPr lang="ru-RU" i="1" dirty="0" smtClean="0"/>
                        <a:t>после</a:t>
                      </a:r>
                      <a:r>
                        <a:rPr lang="ru-RU" i="1" baseline="0" dirty="0" smtClean="0"/>
                        <a:t> союза А, </a:t>
                      </a:r>
                      <a:r>
                        <a:rPr lang="ru-RU" b="0" i="1" baseline="0" dirty="0" smtClean="0"/>
                        <a:t>выделяются </a:t>
                      </a:r>
                      <a:r>
                        <a:rPr lang="ru-RU" b="1" i="1" baseline="0" dirty="0" smtClean="0"/>
                        <a:t>одной запятой, </a:t>
                      </a:r>
                      <a:r>
                        <a:rPr lang="ru-RU" b="0" i="1" baseline="0" dirty="0" smtClean="0"/>
                        <a:t>если деепричастный оборот </a:t>
                      </a:r>
                      <a:r>
                        <a:rPr lang="ru-RU" b="1" i="1" baseline="0" dirty="0" smtClean="0"/>
                        <a:t>нельзя изъять из предложения.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i="1" dirty="0" smtClean="0"/>
                        <a:t>Он</a:t>
                      </a:r>
                      <a:r>
                        <a:rPr lang="ru-RU" b="0" i="1" baseline="0" dirty="0" smtClean="0"/>
                        <a:t> интересовался музыкой, а </a:t>
                      </a:r>
                      <a:r>
                        <a:rPr lang="ru-RU" b="1" i="1" baseline="0" dirty="0" smtClean="0"/>
                        <a:t>попав в компанию, </a:t>
                      </a:r>
                      <a:r>
                        <a:rPr lang="ru-RU" b="0" i="1" baseline="0" dirty="0" smtClean="0"/>
                        <a:t>всегда затевал разговор о популярных музыкальных группах.</a:t>
                      </a:r>
                      <a:endParaRPr lang="ru-RU" b="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6. Если деепричастный оборот или одиночное деепричастие, стоящие в предложении </a:t>
                      </a:r>
                      <a:r>
                        <a:rPr lang="ru-RU" i="1" dirty="0" smtClean="0"/>
                        <a:t>после</a:t>
                      </a:r>
                      <a:r>
                        <a:rPr lang="ru-RU" i="1" baseline="0" dirty="0" smtClean="0"/>
                        <a:t> союза А, </a:t>
                      </a:r>
                      <a:r>
                        <a:rPr lang="ru-RU" b="1" i="1" baseline="0" dirty="0" smtClean="0"/>
                        <a:t>можно «изъять» из предложения </a:t>
                      </a:r>
                      <a:r>
                        <a:rPr lang="ru-RU" dirty="0" smtClean="0"/>
                        <a:t> </a:t>
                      </a:r>
                      <a:r>
                        <a:rPr lang="ru-RU" b="0" dirty="0" smtClean="0"/>
                        <a:t>и</a:t>
                      </a:r>
                      <a:r>
                        <a:rPr lang="ru-RU" b="0" baseline="0" dirty="0" smtClean="0"/>
                        <a:t> оно окажется построенным грамматически правильно, то такой </a:t>
                      </a:r>
                      <a:r>
                        <a:rPr lang="ru-RU" dirty="0" smtClean="0"/>
                        <a:t>деепричастный оборот или одиночное деепричастие выделяются с двух сторон запятыми.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Не увлекайтесь критикой, а, </a:t>
                      </a:r>
                      <a:r>
                        <a:rPr lang="ru-RU" b="1" i="1" dirty="0" smtClean="0"/>
                        <a:t>стремясь к преодолению недостатков,</a:t>
                      </a:r>
                      <a:r>
                        <a:rPr lang="ru-RU" b="1" i="1" baseline="0" dirty="0" smtClean="0"/>
                        <a:t> </a:t>
                      </a:r>
                      <a:r>
                        <a:rPr lang="ru-RU" b="0" i="1" baseline="0" dirty="0" smtClean="0"/>
                        <a:t>предлагайте способы улучшения ситуации.</a:t>
                      </a:r>
                      <a:endParaRPr lang="ru-RU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Знаки препинания при деепричастном обороте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94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Правило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7.Деепричастия с зависимыми словами, превратившиеся в </a:t>
                      </a:r>
                      <a:r>
                        <a:rPr lang="ru-RU" b="1" dirty="0" smtClean="0"/>
                        <a:t>устойчивые обороты речи,</a:t>
                      </a:r>
                      <a:r>
                        <a:rPr lang="ru-RU" b="1" baseline="0" dirty="0" smtClean="0"/>
                        <a:t> не выделяются запятыми </a:t>
                      </a:r>
                      <a:r>
                        <a:rPr lang="ru-RU" b="0" baseline="0" dirty="0" smtClean="0"/>
                        <a:t>на письме: </a:t>
                      </a:r>
                      <a:r>
                        <a:rPr lang="ru-RU" b="1" baseline="0" dirty="0" smtClean="0"/>
                        <a:t>СПУСТЯ РУКАВА, НЕ МУДРСТВУЯ ЛУКАВО, СЛОМЯ ГОЛОВУ, НЕ ПОКЛАДАЯ РУК, НЕ СМЫКАЯ ГЛАЗ, ПОЛОЖА РУКУ НА СЕРДЦЕ, СЛОЖА РУКИ, СКРЕПЯ СЕРДЦЕ, ЗАТАИВ ДЫХАНИЕ, РАЗИНЯ РОТ,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Мальчик</a:t>
                      </a:r>
                      <a:r>
                        <a:rPr lang="ru-RU" i="1" baseline="0" dirty="0" smtClean="0"/>
                        <a:t> бежал по коридору </a:t>
                      </a:r>
                      <a:r>
                        <a:rPr lang="ru-RU" b="1" i="1" baseline="0" dirty="0" smtClean="0"/>
                        <a:t>сломя голову (</a:t>
                      </a:r>
                      <a:r>
                        <a:rPr lang="ru-RU" b="0" i="1" baseline="0" dirty="0" smtClean="0"/>
                        <a:t>= быстро).</a:t>
                      </a:r>
                      <a:endParaRPr lang="ru-RU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Знаки препинания при деепричастном обороте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С моря дул влажный холодный ветер (1) разнося по степи (2) задумчивую мелодию плеска (3) набегавшей на берег волны.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81000" y="990600"/>
          <a:ext cx="82296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7039">
                <a:tc>
                  <a:txBody>
                    <a:bodyPr/>
                    <a:lstStyle/>
                    <a:p>
                      <a:r>
                        <a:rPr lang="ru-RU" dirty="0" smtClean="0"/>
                        <a:t>Правило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31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1) Между однородными членами, соединёнными </a:t>
                      </a:r>
                      <a:r>
                        <a:rPr lang="ru-RU" b="1" dirty="0" smtClean="0"/>
                        <a:t>повторяющимися </a:t>
                      </a:r>
                      <a:r>
                        <a:rPr lang="ru-RU" b="0" dirty="0" smtClean="0"/>
                        <a:t>союзами</a:t>
                      </a:r>
                      <a:r>
                        <a:rPr lang="ru-RU" b="0" baseline="0" dirty="0" smtClean="0"/>
                        <a:t> </a:t>
                      </a:r>
                      <a:r>
                        <a:rPr lang="ru-RU" b="1" baseline="0" dirty="0" smtClean="0"/>
                        <a:t>НИ-НИ, И-И, ИЛИ-ИЛИ, ЛИБО-ЛИБО, ТО-ТО, НЕ ТО-НЕ ТО, ТО ЛИ-ТО ЛИ, </a:t>
                      </a:r>
                      <a:r>
                        <a:rPr lang="ru-RU" b="0" baseline="0" dirty="0" smtClean="0"/>
                        <a:t>ставится запятая, но не перед первым союзом.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baseline="0" dirty="0" smtClean="0"/>
                        <a:t>    Перед </a:t>
                      </a:r>
                      <a:r>
                        <a:rPr lang="ru-RU" b="1" baseline="0" dirty="0" smtClean="0"/>
                        <a:t>первым</a:t>
                      </a:r>
                      <a:r>
                        <a:rPr lang="ru-RU" b="0" baseline="0" dirty="0" smtClean="0"/>
                        <a:t> повторяющимся </a:t>
                      </a:r>
                      <a:r>
                        <a:rPr lang="ru-RU" b="1" baseline="0" dirty="0" smtClean="0"/>
                        <a:t>союзом, </a:t>
                      </a:r>
                      <a:r>
                        <a:rPr lang="ru-RU" b="0" baseline="0" dirty="0" smtClean="0"/>
                        <a:t>при помощи которого начинается перечисление однородных членов, </a:t>
                      </a:r>
                      <a:r>
                        <a:rPr lang="ru-RU" b="1" baseline="0" dirty="0" smtClean="0"/>
                        <a:t>запятая не ставится. Запятая ставится перед вторым </a:t>
                      </a:r>
                      <a:r>
                        <a:rPr lang="ru-RU" b="0" baseline="0" dirty="0" smtClean="0"/>
                        <a:t>и </a:t>
                      </a:r>
                      <a:r>
                        <a:rPr lang="ru-RU" b="1" baseline="0" dirty="0" smtClean="0"/>
                        <a:t>третьим союзами , </a:t>
                      </a:r>
                      <a:r>
                        <a:rPr lang="ru-RU" b="0" baseline="0" dirty="0" smtClean="0"/>
                        <a:t>используемыми при перечислении: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/>
                        <a:t>[  </a:t>
                      </a:r>
                      <a:r>
                        <a:rPr lang="ru-RU" b="1" i="1" dirty="0" smtClean="0"/>
                        <a:t>Либо</a:t>
                      </a:r>
                      <a:r>
                        <a:rPr lang="ru-RU" i="1" baseline="0" dirty="0" smtClean="0"/>
                        <a:t> </a:t>
                      </a:r>
                      <a:r>
                        <a:rPr lang="en-US" i="1" dirty="0" smtClean="0"/>
                        <a:t>O ,</a:t>
                      </a:r>
                      <a:r>
                        <a:rPr lang="ru-RU" i="1" dirty="0" smtClean="0"/>
                        <a:t> </a:t>
                      </a:r>
                      <a:r>
                        <a:rPr lang="ru-RU" b="1" i="1" dirty="0" smtClean="0"/>
                        <a:t>либо</a:t>
                      </a:r>
                      <a:r>
                        <a:rPr lang="ru-RU" b="1" i="1" baseline="0" dirty="0" smtClean="0"/>
                        <a:t> </a:t>
                      </a:r>
                      <a:r>
                        <a:rPr lang="en-US" i="1" dirty="0" smtClean="0"/>
                        <a:t>O,</a:t>
                      </a:r>
                      <a:r>
                        <a:rPr lang="ru-RU" i="1" dirty="0" smtClean="0"/>
                        <a:t> </a:t>
                      </a:r>
                      <a:r>
                        <a:rPr lang="ru-RU" b="1" i="1" dirty="0" smtClean="0"/>
                        <a:t>либо</a:t>
                      </a:r>
                      <a:r>
                        <a:rPr lang="ru-RU" b="1" i="1" baseline="0" dirty="0" smtClean="0"/>
                        <a:t> </a:t>
                      </a:r>
                      <a:r>
                        <a:rPr lang="en-US" i="1" dirty="0" smtClean="0"/>
                        <a:t>O].</a:t>
                      </a:r>
                      <a:endParaRPr lang="ru-RU" i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/>
                        <a:t>[   </a:t>
                      </a:r>
                      <a:r>
                        <a:rPr lang="ru-RU" i="1" dirty="0" smtClean="0"/>
                        <a:t>…</a:t>
                      </a:r>
                      <a:r>
                        <a:rPr lang="ru-RU" b="1" i="1" dirty="0" smtClean="0"/>
                        <a:t> не</a:t>
                      </a:r>
                      <a:r>
                        <a:rPr lang="ru-RU" b="1" i="1" baseline="0" dirty="0" smtClean="0"/>
                        <a:t> то</a:t>
                      </a:r>
                      <a:r>
                        <a:rPr lang="ru-RU" b="1" i="1" dirty="0" smtClean="0"/>
                        <a:t> </a:t>
                      </a:r>
                      <a:r>
                        <a:rPr lang="en-US" i="1" dirty="0" smtClean="0"/>
                        <a:t>O ,</a:t>
                      </a:r>
                      <a:r>
                        <a:rPr lang="ru-RU" i="1" dirty="0" smtClean="0"/>
                        <a:t> </a:t>
                      </a:r>
                      <a:r>
                        <a:rPr lang="ru-RU" b="1" i="1" dirty="0" smtClean="0"/>
                        <a:t>не</a:t>
                      </a:r>
                      <a:r>
                        <a:rPr lang="ru-RU" b="1" i="1" baseline="0" dirty="0" smtClean="0"/>
                        <a:t> то</a:t>
                      </a:r>
                      <a:r>
                        <a:rPr lang="en-US" i="1" dirty="0" smtClean="0"/>
                        <a:t> O,</a:t>
                      </a:r>
                      <a:r>
                        <a:rPr lang="ru-RU" i="1" dirty="0" smtClean="0"/>
                        <a:t> </a:t>
                      </a:r>
                      <a:r>
                        <a:rPr lang="ru-RU" b="1" i="1" dirty="0" smtClean="0"/>
                        <a:t>не</a:t>
                      </a:r>
                      <a:r>
                        <a:rPr lang="ru-RU" b="1" i="1" baseline="0" dirty="0" smtClean="0"/>
                        <a:t> то</a:t>
                      </a:r>
                      <a:r>
                        <a:rPr lang="ru-RU" b="1" i="1" dirty="0" smtClean="0"/>
                        <a:t> </a:t>
                      </a:r>
                      <a:r>
                        <a:rPr lang="en-US" i="1" dirty="0" smtClean="0"/>
                        <a:t>O].</a:t>
                      </a:r>
                      <a:endParaRPr lang="ru-RU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1" dirty="0" smtClean="0"/>
                        <a:t>Либо </a:t>
                      </a:r>
                      <a:r>
                        <a:rPr lang="ru-RU" b="0" i="1" u="sng" dirty="0" smtClean="0"/>
                        <a:t>сегодня,</a:t>
                      </a:r>
                      <a:r>
                        <a:rPr lang="ru-RU" b="0" i="1" u="sng" baseline="0" dirty="0" smtClean="0"/>
                        <a:t> </a:t>
                      </a:r>
                      <a:r>
                        <a:rPr lang="ru-RU" b="1" i="1" baseline="0" dirty="0" smtClean="0"/>
                        <a:t>либо </a:t>
                      </a:r>
                      <a:r>
                        <a:rPr lang="ru-RU" b="0" i="1" u="sng" baseline="0" dirty="0" smtClean="0"/>
                        <a:t>завтра</a:t>
                      </a:r>
                      <a:r>
                        <a:rPr lang="ru-RU" b="1" i="1" baseline="0" dirty="0" smtClean="0"/>
                        <a:t>,</a:t>
                      </a:r>
                      <a:r>
                        <a:rPr lang="ru-RU" b="0" i="1" baseline="0" dirty="0" smtClean="0"/>
                        <a:t> </a:t>
                      </a:r>
                      <a:r>
                        <a:rPr lang="ru-RU" b="1" i="1" baseline="0" dirty="0" smtClean="0"/>
                        <a:t>либо </a:t>
                      </a:r>
                      <a:r>
                        <a:rPr lang="ru-RU" b="0" i="1" baseline="0" dirty="0" smtClean="0"/>
                        <a:t> </a:t>
                      </a:r>
                      <a:r>
                        <a:rPr lang="ru-RU" b="0" i="1" u="sng" baseline="0" dirty="0" smtClean="0"/>
                        <a:t>послезавтра</a:t>
                      </a:r>
                      <a:r>
                        <a:rPr lang="ru-RU" b="0" i="1" baseline="0" dirty="0" smtClean="0"/>
                        <a:t> приеду к тебе в гости.</a:t>
                      </a:r>
                    </a:p>
                    <a:p>
                      <a:r>
                        <a:rPr lang="ru-RU" b="1" i="1" baseline="0" dirty="0" smtClean="0"/>
                        <a:t>Не </a:t>
                      </a:r>
                      <a:r>
                        <a:rPr lang="ru-RU" b="1" i="1" u="none" baseline="0" dirty="0" smtClean="0"/>
                        <a:t>то</a:t>
                      </a:r>
                      <a:r>
                        <a:rPr lang="ru-RU" b="1" i="1" u="sng" baseline="0" dirty="0" smtClean="0"/>
                        <a:t> </a:t>
                      </a:r>
                      <a:r>
                        <a:rPr lang="ru-RU" b="0" i="1" u="sng" baseline="0" dirty="0" smtClean="0"/>
                        <a:t>мама</a:t>
                      </a:r>
                      <a:r>
                        <a:rPr lang="ru-RU" b="0" i="1" baseline="0" dirty="0" smtClean="0"/>
                        <a:t>, </a:t>
                      </a:r>
                      <a:r>
                        <a:rPr lang="ru-RU" b="1" i="1" baseline="0" dirty="0" smtClean="0"/>
                        <a:t>не то </a:t>
                      </a:r>
                      <a:r>
                        <a:rPr lang="ru-RU" b="0" i="1" u="sng" baseline="0" dirty="0" smtClean="0"/>
                        <a:t>папа, </a:t>
                      </a:r>
                      <a:r>
                        <a:rPr lang="ru-RU" b="1" i="1" baseline="0" dirty="0" smtClean="0"/>
                        <a:t>не то </a:t>
                      </a:r>
                      <a:r>
                        <a:rPr lang="ru-RU" b="0" i="1" u="sng" baseline="0" dirty="0" smtClean="0"/>
                        <a:t>бабушка </a:t>
                      </a:r>
                      <a:r>
                        <a:rPr lang="ru-RU" b="0" i="1" baseline="0" dirty="0" smtClean="0"/>
                        <a:t>забыли выключить свет в коридоре.</a:t>
                      </a:r>
                    </a:p>
                    <a:p>
                      <a:endParaRPr lang="ru-RU" b="0" i="1" baseline="0" dirty="0" smtClean="0"/>
                    </a:p>
                    <a:p>
                      <a:endParaRPr lang="ru-RU" b="0" i="1" baseline="0" dirty="0" smtClean="0"/>
                    </a:p>
                    <a:p>
                      <a:r>
                        <a:rPr lang="ru-RU" b="1" i="1" baseline="0" dirty="0" smtClean="0">
                          <a:solidFill>
                            <a:srgbClr val="C00000"/>
                          </a:solidFill>
                        </a:rPr>
                        <a:t>НО!</a:t>
                      </a:r>
                    </a:p>
                    <a:p>
                      <a:r>
                        <a:rPr lang="en-US" b="0" i="1" u="sng" dirty="0" smtClean="0"/>
                        <a:t>C</a:t>
                      </a:r>
                      <a:r>
                        <a:rPr lang="ru-RU" b="0" i="1" u="sng" dirty="0" err="1" smtClean="0"/>
                        <a:t>егодня</a:t>
                      </a:r>
                      <a:r>
                        <a:rPr lang="ru-RU" b="0" i="1" u="sng" dirty="0" smtClean="0"/>
                        <a:t>,</a:t>
                      </a:r>
                      <a:r>
                        <a:rPr lang="ru-RU" b="0" i="1" u="sng" baseline="0" dirty="0" smtClean="0"/>
                        <a:t> </a:t>
                      </a:r>
                      <a:r>
                        <a:rPr lang="ru-RU" b="1" i="1" baseline="0" dirty="0" smtClean="0"/>
                        <a:t>либо </a:t>
                      </a:r>
                      <a:r>
                        <a:rPr lang="ru-RU" b="0" i="1" u="sng" baseline="0" dirty="0" smtClean="0"/>
                        <a:t>завтра</a:t>
                      </a:r>
                      <a:r>
                        <a:rPr lang="ru-RU" b="1" i="1" baseline="0" dirty="0" smtClean="0"/>
                        <a:t>,</a:t>
                      </a:r>
                      <a:r>
                        <a:rPr lang="ru-RU" b="0" i="1" baseline="0" dirty="0" smtClean="0"/>
                        <a:t> </a:t>
                      </a:r>
                      <a:r>
                        <a:rPr lang="ru-RU" b="1" i="1" baseline="0" dirty="0" smtClean="0"/>
                        <a:t>либо </a:t>
                      </a:r>
                      <a:r>
                        <a:rPr lang="ru-RU" b="0" i="1" baseline="0" dirty="0" smtClean="0"/>
                        <a:t> </a:t>
                      </a:r>
                      <a:r>
                        <a:rPr lang="ru-RU" b="0" i="1" u="sng" baseline="0" dirty="0" smtClean="0"/>
                        <a:t>послезавтра</a:t>
                      </a:r>
                      <a:r>
                        <a:rPr lang="ru-RU" b="0" i="1" baseline="0" dirty="0" smtClean="0"/>
                        <a:t> приеду к тебе в гости.</a:t>
                      </a:r>
                    </a:p>
                    <a:p>
                      <a:r>
                        <a:rPr lang="en-US" b="0" i="1" u="sng" baseline="0" dirty="0" smtClean="0"/>
                        <a:t>M</a:t>
                      </a:r>
                      <a:r>
                        <a:rPr lang="ru-RU" b="0" i="1" u="sng" baseline="0" dirty="0" err="1" smtClean="0"/>
                        <a:t>ама</a:t>
                      </a:r>
                      <a:r>
                        <a:rPr lang="ru-RU" b="0" i="1" baseline="0" dirty="0" smtClean="0"/>
                        <a:t>, </a:t>
                      </a:r>
                      <a:r>
                        <a:rPr lang="ru-RU" b="1" i="1" baseline="0" dirty="0" smtClean="0"/>
                        <a:t>не то </a:t>
                      </a:r>
                      <a:r>
                        <a:rPr lang="ru-RU" b="0" i="1" u="sng" baseline="0" dirty="0" smtClean="0"/>
                        <a:t>папа, </a:t>
                      </a:r>
                      <a:r>
                        <a:rPr lang="ru-RU" b="1" i="1" baseline="0" dirty="0" smtClean="0"/>
                        <a:t>не то </a:t>
                      </a:r>
                      <a:r>
                        <a:rPr lang="ru-RU" b="0" i="1" u="sng" baseline="0" dirty="0" smtClean="0"/>
                        <a:t>бабушка </a:t>
                      </a:r>
                      <a:r>
                        <a:rPr lang="ru-RU" b="0" i="1" baseline="0" dirty="0" smtClean="0"/>
                        <a:t>забыли выключить свет в коридоре.</a:t>
                      </a:r>
                      <a:endParaRPr lang="ru-RU" b="1" i="1" dirty="0" smtClean="0"/>
                    </a:p>
                    <a:p>
                      <a:endParaRPr lang="ru-RU" b="1" i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721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b="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1. 4 Пунктуация в ПП с однородными членами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Приведем верное написание.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С моря</a:t>
            </a:r>
            <a:r>
              <a:rPr lang="ru-RU" dirty="0" smtClean="0">
                <a:solidFill>
                  <a:srgbClr val="C00000"/>
                </a:solidFill>
              </a:rPr>
              <a:t> дул </a:t>
            </a:r>
            <a:r>
              <a:rPr lang="ru-RU" dirty="0" smtClean="0"/>
              <a:t>влажный холодный ветер,/ разнося по степи задумчивую мелодию плеска набегавшей на берег волны/.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Запятая должна стоять на первом месте: это запятая, выделяющая деепричастный оборот "разнося по степи задумчивую мелодию плеска набегавшей на берег волны".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Запятая 3 не ставится, поскольку определение, выраженное причастным оборотом "набегавшей на берег" стоит перед определяемым словом "волны".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Запятая должна стоять на месте </a:t>
            </a:r>
            <a:r>
              <a:rPr lang="ru-RU" b="1" dirty="0" smtClean="0">
                <a:solidFill>
                  <a:srgbClr val="C00000"/>
                </a:solidFill>
              </a:rPr>
              <a:t>1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Издали (1) он увидел дом (2) непохожий на другие (3) построенный (4) каким-то итальянским архитектором.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Расставьте все знаки препинания:</a:t>
            </a:r>
            <a:r>
              <a:rPr lang="ru-RU" sz="2400" b="0" dirty="0" smtClean="0"/>
              <a:t> укажите цифру(-</a:t>
            </a:r>
            <a:r>
              <a:rPr lang="ru-RU" sz="2400" b="0" dirty="0" err="1" smtClean="0"/>
              <a:t>ы</a:t>
            </a:r>
            <a:r>
              <a:rPr lang="ru-RU" sz="2400" b="0" dirty="0" smtClean="0"/>
              <a:t>), на месте которой(-</a:t>
            </a:r>
            <a:r>
              <a:rPr lang="ru-RU" sz="2400" b="0" dirty="0" err="1" smtClean="0"/>
              <a:t>ых</a:t>
            </a:r>
            <a:r>
              <a:rPr lang="ru-RU" sz="2400" b="0" dirty="0" smtClean="0"/>
              <a:t>) в предложении должна(-</a:t>
            </a:r>
            <a:r>
              <a:rPr lang="ru-RU" sz="2400" b="0" dirty="0" err="1" smtClean="0"/>
              <a:t>ы</a:t>
            </a:r>
            <a:r>
              <a:rPr lang="ru-RU" sz="2400" b="0" dirty="0" smtClean="0"/>
              <a:t>) стоять запятая(-</a:t>
            </a:r>
            <a:r>
              <a:rPr lang="ru-RU" sz="2400" b="0" dirty="0" err="1" smtClean="0"/>
              <a:t>ые</a:t>
            </a:r>
            <a:r>
              <a:rPr lang="ru-RU" sz="2400" b="0" dirty="0" smtClean="0"/>
              <a:t>).</a:t>
            </a:r>
            <a:endParaRPr lang="ru-RU" sz="24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Издали  он увидел </a:t>
            </a:r>
            <a:r>
              <a:rPr lang="ru-RU" b="1" dirty="0" smtClean="0"/>
              <a:t>дом </a:t>
            </a:r>
            <a:r>
              <a:rPr lang="ru-RU" dirty="0" smtClean="0"/>
              <a:t>, /непохожий на другие /, /построенный  каким-то итальянским архитектором/.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23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Расставьте все знаки препинания:</a:t>
            </a:r>
            <a:r>
              <a:rPr lang="ru-RU" sz="2400" b="0" dirty="0" smtClean="0"/>
              <a:t> укажите цифру(-</a:t>
            </a:r>
            <a:r>
              <a:rPr lang="ru-RU" sz="2400" b="0" dirty="0" err="1" smtClean="0"/>
              <a:t>ы</a:t>
            </a:r>
            <a:r>
              <a:rPr lang="ru-RU" sz="2400" b="0" dirty="0" smtClean="0"/>
              <a:t>), на месте которой(-</a:t>
            </a:r>
            <a:r>
              <a:rPr lang="ru-RU" sz="2400" b="0" dirty="0" err="1" smtClean="0"/>
              <a:t>ых</a:t>
            </a:r>
            <a:r>
              <a:rPr lang="ru-RU" sz="2400" b="0" dirty="0" smtClean="0"/>
              <a:t>) в предложении должна(-</a:t>
            </a:r>
            <a:r>
              <a:rPr lang="ru-RU" sz="2400" b="0" dirty="0" err="1" smtClean="0"/>
              <a:t>ы</a:t>
            </a:r>
            <a:r>
              <a:rPr lang="ru-RU" sz="2400" b="0" dirty="0" smtClean="0"/>
              <a:t>) стоять запятая(-</a:t>
            </a:r>
            <a:r>
              <a:rPr lang="ru-RU" sz="2400" b="0" dirty="0" err="1" smtClean="0"/>
              <a:t>ые</a:t>
            </a:r>
            <a:r>
              <a:rPr lang="ru-RU" sz="2400" b="0" dirty="0" smtClean="0"/>
              <a:t>).</a:t>
            </a:r>
            <a:endParaRPr lang="ru-RU" sz="24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Над ещё не улёгшимся (1) после недавней бури (2) бескрайним морем (3) возвышалось небо (4) унизанное (5) ярко мерцавшими звёздами.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Расставьте все знаки препинания:</a:t>
            </a:r>
            <a:r>
              <a:rPr lang="ru-RU" sz="2400" b="0" dirty="0" smtClean="0"/>
              <a:t> укажите цифру(-</a:t>
            </a:r>
            <a:r>
              <a:rPr lang="ru-RU" sz="2400" b="0" dirty="0" err="1" smtClean="0"/>
              <a:t>ы</a:t>
            </a:r>
            <a:r>
              <a:rPr lang="ru-RU" sz="2400" b="0" dirty="0" smtClean="0"/>
              <a:t>), на месте которой(-</a:t>
            </a:r>
            <a:r>
              <a:rPr lang="ru-RU" sz="2400" b="0" dirty="0" err="1" smtClean="0"/>
              <a:t>ых</a:t>
            </a:r>
            <a:r>
              <a:rPr lang="ru-RU" sz="2400" b="0" dirty="0" smtClean="0"/>
              <a:t>) в предложении должна(-</a:t>
            </a:r>
            <a:r>
              <a:rPr lang="ru-RU" sz="2400" b="0" dirty="0" err="1" smtClean="0"/>
              <a:t>ы</a:t>
            </a:r>
            <a:r>
              <a:rPr lang="ru-RU" sz="2400" b="0" dirty="0" smtClean="0"/>
              <a:t>) стоять запятая(-</a:t>
            </a:r>
            <a:r>
              <a:rPr lang="ru-RU" sz="2400" b="0" dirty="0" err="1" smtClean="0"/>
              <a:t>ые</a:t>
            </a:r>
            <a:r>
              <a:rPr lang="ru-RU" sz="2400" b="0" dirty="0" smtClean="0"/>
              <a:t>).</a:t>
            </a:r>
            <a:endParaRPr lang="ru-RU" sz="24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/Над ещё не улёгшимся (1) после недавней бури / бескрайним </a:t>
            </a:r>
            <a:r>
              <a:rPr lang="ru-RU" b="1" dirty="0" smtClean="0">
                <a:solidFill>
                  <a:srgbClr val="C00000"/>
                </a:solidFill>
              </a:rPr>
              <a:t>морем</a:t>
            </a:r>
            <a:r>
              <a:rPr lang="ru-RU" b="1" dirty="0" smtClean="0"/>
              <a:t> (3) возвышалось </a:t>
            </a:r>
            <a:r>
              <a:rPr lang="ru-RU" b="1" dirty="0" smtClean="0">
                <a:solidFill>
                  <a:srgbClr val="C00000"/>
                </a:solidFill>
              </a:rPr>
              <a:t>небо </a:t>
            </a:r>
            <a:r>
              <a:rPr lang="ru-RU" b="1" dirty="0" smtClean="0"/>
              <a:t>,/ унизанное ярко мерцавшими звёздами/.</a:t>
            </a:r>
          </a:p>
          <a:p>
            <a:r>
              <a:rPr lang="ru-RU" b="1" dirty="0" smtClean="0"/>
              <a:t>4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Город (1) вдали сверкающий на солнце (2) синие леса (3) окаймляющие берега залива (4) казались мне особенно торжественными.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Город</a:t>
            </a:r>
            <a:r>
              <a:rPr lang="ru-RU" b="1" dirty="0" smtClean="0"/>
              <a:t>, /вдали сверкающий на солнце/ , синие </a:t>
            </a:r>
            <a:r>
              <a:rPr lang="ru-RU" b="1" dirty="0" smtClean="0">
                <a:solidFill>
                  <a:srgbClr val="C00000"/>
                </a:solidFill>
              </a:rPr>
              <a:t>леса</a:t>
            </a:r>
            <a:r>
              <a:rPr lang="ru-RU" b="1" dirty="0" smtClean="0"/>
              <a:t> , /окаймляющие берега залива /,  казались мне особенно торжественными.</a:t>
            </a:r>
          </a:p>
          <a:p>
            <a:r>
              <a:rPr lang="ru-RU" b="1" smtClean="0"/>
              <a:t>1234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Сделав большой круг по газетному переулку в Кисловке (1) Левин опять вернулся в гостиницу и (2) положив перед собой часы (3) сел (4) ожидая двенадцати.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/Сделав большой круг по газетному переулку в Кисловке /, </a:t>
            </a:r>
            <a:r>
              <a:rPr lang="ru-RU" b="1" dirty="0" smtClean="0">
                <a:solidFill>
                  <a:srgbClr val="C00000"/>
                </a:solidFill>
              </a:rPr>
              <a:t>Левин </a:t>
            </a:r>
            <a:r>
              <a:rPr lang="ru-RU" b="1" dirty="0" smtClean="0"/>
              <a:t>опять вернулся в гостиницу и , / положив перед собой часы /,сел, /ожидая двенадцати/.</a:t>
            </a:r>
          </a:p>
          <a:p>
            <a:r>
              <a:rPr lang="ru-RU" b="1" dirty="0" smtClean="0"/>
              <a:t>1234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Катя немного помолчала (1) глядя на пламя в камине (2) и (3) весело взглянув на меня (4) заговорила опять.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81000" y="990600"/>
          <a:ext cx="8229600" cy="5446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675">
                <a:tc>
                  <a:txBody>
                    <a:bodyPr/>
                    <a:lstStyle/>
                    <a:p>
                      <a:r>
                        <a:rPr lang="ru-RU" dirty="0" smtClean="0"/>
                        <a:t>Правило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11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baseline="0" dirty="0" smtClean="0"/>
                        <a:t>Запятая  </a:t>
                      </a:r>
                      <a:r>
                        <a:rPr lang="ru-RU" b="0" baseline="0" dirty="0" smtClean="0"/>
                        <a:t>может ставиться </a:t>
                      </a:r>
                      <a:r>
                        <a:rPr lang="ru-RU" b="1" baseline="0" dirty="0" smtClean="0"/>
                        <a:t>перед первым повторяющимся союзом, </a:t>
                      </a:r>
                      <a:r>
                        <a:rPr lang="ru-RU" b="0" baseline="0" dirty="0" smtClean="0"/>
                        <a:t>если</a:t>
                      </a:r>
                      <a:r>
                        <a:rPr lang="ru-RU" b="1" baseline="0" dirty="0" smtClean="0"/>
                        <a:t> однородный ряд был начат без этого союза. </a:t>
                      </a:r>
                      <a:endParaRPr lang="ru-RU" b="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/>
                        <a:t>[  O,</a:t>
                      </a:r>
                      <a:r>
                        <a:rPr lang="en-US" i="1" baseline="0" dirty="0" smtClean="0"/>
                        <a:t> </a:t>
                      </a:r>
                      <a:r>
                        <a:rPr lang="ru-RU" b="1" i="1" baseline="0" dirty="0" smtClean="0"/>
                        <a:t>л</a:t>
                      </a:r>
                      <a:r>
                        <a:rPr lang="ru-RU" b="1" i="1" dirty="0" smtClean="0"/>
                        <a:t>ибо</a:t>
                      </a:r>
                      <a:r>
                        <a:rPr lang="ru-RU" i="1" baseline="0" dirty="0" smtClean="0"/>
                        <a:t> </a:t>
                      </a:r>
                      <a:r>
                        <a:rPr lang="en-US" i="1" dirty="0" smtClean="0"/>
                        <a:t>O ,</a:t>
                      </a:r>
                      <a:r>
                        <a:rPr lang="ru-RU" i="1" dirty="0" smtClean="0"/>
                        <a:t> </a:t>
                      </a:r>
                      <a:r>
                        <a:rPr lang="ru-RU" b="1" i="1" dirty="0" smtClean="0"/>
                        <a:t>либо</a:t>
                      </a:r>
                      <a:r>
                        <a:rPr lang="ru-RU" b="1" i="1" baseline="0" dirty="0" smtClean="0"/>
                        <a:t> </a:t>
                      </a:r>
                      <a:r>
                        <a:rPr lang="en-US" i="1" dirty="0" smtClean="0"/>
                        <a:t>O].</a:t>
                      </a:r>
                      <a:endParaRPr lang="ru-RU" i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/>
                        <a:t>[   O,</a:t>
                      </a:r>
                      <a:r>
                        <a:rPr lang="ru-RU" b="1" i="1" dirty="0" smtClean="0"/>
                        <a:t> не</a:t>
                      </a:r>
                      <a:r>
                        <a:rPr lang="ru-RU" b="1" i="1" baseline="0" dirty="0" smtClean="0"/>
                        <a:t> то</a:t>
                      </a:r>
                      <a:r>
                        <a:rPr lang="ru-RU" b="1" i="1" dirty="0" smtClean="0"/>
                        <a:t> </a:t>
                      </a:r>
                      <a:r>
                        <a:rPr lang="en-US" i="1" dirty="0" smtClean="0"/>
                        <a:t>O ,</a:t>
                      </a:r>
                      <a:r>
                        <a:rPr lang="ru-RU" i="1" dirty="0" smtClean="0"/>
                        <a:t> </a:t>
                      </a:r>
                      <a:r>
                        <a:rPr lang="ru-RU" b="1" i="1" dirty="0" smtClean="0"/>
                        <a:t>не</a:t>
                      </a:r>
                      <a:r>
                        <a:rPr lang="ru-RU" b="1" i="1" baseline="0" dirty="0" smtClean="0"/>
                        <a:t> то</a:t>
                      </a:r>
                      <a:r>
                        <a:rPr lang="en-US" i="1" dirty="0" smtClean="0"/>
                        <a:t> O].</a:t>
                      </a:r>
                      <a:endParaRPr lang="ru-RU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i="1" u="sng" dirty="0" smtClean="0"/>
                    </a:p>
                    <a:p>
                      <a:endParaRPr lang="en-US" b="0" i="1" u="sng" dirty="0" smtClean="0"/>
                    </a:p>
                    <a:p>
                      <a:endParaRPr lang="en-US" b="0" i="1" u="sng" dirty="0" smtClean="0"/>
                    </a:p>
                    <a:p>
                      <a:endParaRPr lang="en-US" b="0" i="1" u="sng" dirty="0" smtClean="0"/>
                    </a:p>
                    <a:p>
                      <a:endParaRPr lang="en-US" b="0" i="1" u="sng" dirty="0" smtClean="0"/>
                    </a:p>
                    <a:p>
                      <a:r>
                        <a:rPr lang="en-US" b="0" i="1" u="sng" dirty="0" smtClean="0"/>
                        <a:t>C</a:t>
                      </a:r>
                      <a:r>
                        <a:rPr lang="ru-RU" b="0" i="1" u="sng" dirty="0" err="1" smtClean="0"/>
                        <a:t>егодня</a:t>
                      </a:r>
                      <a:r>
                        <a:rPr lang="ru-RU" b="0" i="1" u="sng" dirty="0" smtClean="0"/>
                        <a:t>,</a:t>
                      </a:r>
                      <a:r>
                        <a:rPr lang="ru-RU" b="0" i="1" u="sng" baseline="0" dirty="0" smtClean="0"/>
                        <a:t> </a:t>
                      </a:r>
                      <a:r>
                        <a:rPr lang="ru-RU" b="1" i="1" baseline="0" dirty="0" smtClean="0"/>
                        <a:t>либо </a:t>
                      </a:r>
                      <a:r>
                        <a:rPr lang="ru-RU" b="0" i="1" u="sng" baseline="0" dirty="0" smtClean="0"/>
                        <a:t>завтра</a:t>
                      </a:r>
                      <a:r>
                        <a:rPr lang="ru-RU" b="1" i="1" baseline="0" dirty="0" smtClean="0"/>
                        <a:t>,</a:t>
                      </a:r>
                      <a:r>
                        <a:rPr lang="ru-RU" b="0" i="1" baseline="0" dirty="0" smtClean="0"/>
                        <a:t> </a:t>
                      </a:r>
                      <a:r>
                        <a:rPr lang="ru-RU" b="1" i="1" baseline="0" dirty="0" smtClean="0"/>
                        <a:t>либо </a:t>
                      </a:r>
                      <a:r>
                        <a:rPr lang="ru-RU" b="0" i="1" baseline="0" dirty="0" smtClean="0"/>
                        <a:t> </a:t>
                      </a:r>
                      <a:r>
                        <a:rPr lang="ru-RU" b="0" i="1" u="sng" baseline="0" dirty="0" smtClean="0"/>
                        <a:t>послезавтра</a:t>
                      </a:r>
                      <a:r>
                        <a:rPr lang="ru-RU" b="0" i="1" baseline="0" dirty="0" smtClean="0"/>
                        <a:t> приеду к тебе в гости.</a:t>
                      </a:r>
                    </a:p>
                    <a:p>
                      <a:r>
                        <a:rPr lang="en-US" b="0" i="1" u="sng" baseline="0" dirty="0" smtClean="0"/>
                        <a:t>M</a:t>
                      </a:r>
                      <a:r>
                        <a:rPr lang="ru-RU" b="0" i="1" u="sng" baseline="0" dirty="0" err="1" smtClean="0"/>
                        <a:t>ама</a:t>
                      </a:r>
                      <a:r>
                        <a:rPr lang="ru-RU" b="0" i="1" baseline="0" dirty="0" smtClean="0"/>
                        <a:t>, </a:t>
                      </a:r>
                      <a:r>
                        <a:rPr lang="ru-RU" b="1" i="1" baseline="0" dirty="0" smtClean="0"/>
                        <a:t>не то </a:t>
                      </a:r>
                      <a:r>
                        <a:rPr lang="ru-RU" b="0" i="1" u="sng" baseline="0" dirty="0" smtClean="0"/>
                        <a:t>папа, </a:t>
                      </a:r>
                      <a:r>
                        <a:rPr lang="ru-RU" b="1" i="1" baseline="0" dirty="0" smtClean="0"/>
                        <a:t>не то </a:t>
                      </a:r>
                      <a:r>
                        <a:rPr lang="ru-RU" b="0" i="1" u="sng" baseline="0" dirty="0" smtClean="0"/>
                        <a:t>бабушка </a:t>
                      </a:r>
                      <a:r>
                        <a:rPr lang="ru-RU" b="0" i="1" baseline="0" dirty="0" smtClean="0"/>
                        <a:t>забыли выключить свет в коридоре.</a:t>
                      </a:r>
                      <a:endParaRPr lang="ru-RU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18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b="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1. 5 Пунктуация в ПП с однородными членами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Катя немного </a:t>
            </a:r>
            <a:r>
              <a:rPr lang="ru-RU" b="1" dirty="0" smtClean="0">
                <a:solidFill>
                  <a:srgbClr val="C00000"/>
                </a:solidFill>
              </a:rPr>
              <a:t>помолчала</a:t>
            </a:r>
            <a:r>
              <a:rPr lang="ru-RU" b="1" dirty="0" smtClean="0"/>
              <a:t> ,/ глядя на пламя в камине /, и ,/ весело взглянув на меня/ заговорила опять.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Запятые должны быть поставлены на первом, втором, третьем и четвертом местах: это запятые , выделяющие деепричастные обороты. Эти обороты относятся к разным сказуемым, соединённым союзом и: помолчала(как?) глядя на пламя в камине; заговорила (как?) весело взглянув на меня.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Ответ: 1234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Солдаты (1) принесшие князя Андрея (2) и снявшие с него попавшийся им золотой образок (3) навешенный на брата княжной Марьей (4) увидав ласковость, с которою обращался император с пленными, поспешили возвратить образок.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Солдаты </a:t>
            </a:r>
            <a:r>
              <a:rPr lang="ru-RU" b="1" dirty="0" smtClean="0"/>
              <a:t>, /принесшие князя Андрея (2) и снявшие с него попавшийся им золотой образок/ , навешенный на брата княжной Марьей, /увидав ласковость/, с которою обращался император с пленными, поспешили возвратить образок.</a:t>
            </a:r>
            <a:endParaRPr lang="ru-RU" dirty="0" smtClean="0"/>
          </a:p>
          <a:p>
            <a:r>
              <a:rPr lang="ru-RU" b="1" dirty="0" smtClean="0"/>
              <a:t>Пояснение (см. также Правило ниже).</a:t>
            </a:r>
            <a:r>
              <a:rPr lang="ru-RU" dirty="0" smtClean="0"/>
              <a:t>Запятая 1 показывает начало конструкции из двух однородных распространенных определений к слову «солдаты», выраженных причастными оборотами. Они разделены союзом «и», поэтому запятая на месте (2) не ставится. Запятая 3 показывает окончание этой конструкции. Запятая 4 показывает начало деепричастного оборота.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Солдаты, принесшие князя Андрея и снявшие с него попавшийся им золотой образок, навешенный на брата княжной Марьей, увидав ласковость, с которою обращался император с пленными, поспешили возвратить образок.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Запятые должны стоять на местах 1, 3 и 4.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81000" y="990600"/>
          <a:ext cx="8229600" cy="5446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675">
                <a:tc>
                  <a:txBody>
                    <a:bodyPr/>
                    <a:lstStyle/>
                    <a:p>
                      <a:r>
                        <a:rPr lang="ru-RU" dirty="0" smtClean="0"/>
                        <a:t>Правило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11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dirty="0" smtClean="0"/>
                        <a:t>Между</a:t>
                      </a:r>
                      <a:r>
                        <a:rPr lang="ru-RU" i="1" baseline="0" dirty="0" smtClean="0"/>
                        <a:t> однородными </a:t>
                      </a:r>
                      <a:r>
                        <a:rPr lang="ru-RU" i="1" baseline="0" dirty="0" err="1" smtClean="0"/>
                        <a:t>членами,связанными</a:t>
                      </a:r>
                      <a:r>
                        <a:rPr lang="ru-RU" i="1" baseline="0" dirty="0" smtClean="0"/>
                        <a:t> противительными союзами </a:t>
                      </a:r>
                      <a:r>
                        <a:rPr lang="ru-RU" b="1" i="1" baseline="0" dirty="0" smtClean="0"/>
                        <a:t> А,НО, ДА(=НО), ОДНАКО, ЗАТО, </a:t>
                      </a:r>
                      <a:r>
                        <a:rPr lang="ru-RU" b="0" i="1" baseline="0" dirty="0" smtClean="0"/>
                        <a:t> всегда ставится запятая.</a:t>
                      </a:r>
                      <a:endParaRPr lang="en-US" i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/>
                        <a:t>[  O,</a:t>
                      </a:r>
                      <a:r>
                        <a:rPr lang="en-US" i="1" baseline="0" dirty="0" smtClean="0"/>
                        <a:t> </a:t>
                      </a:r>
                      <a:r>
                        <a:rPr lang="ru-RU" b="1" i="1" baseline="0" dirty="0" smtClean="0"/>
                        <a:t>а </a:t>
                      </a:r>
                      <a:r>
                        <a:rPr lang="en-US" i="1" dirty="0" smtClean="0"/>
                        <a:t>O].</a:t>
                      </a:r>
                      <a:endParaRPr lang="ru-RU" i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/>
                        <a:t>[  O,</a:t>
                      </a:r>
                      <a:r>
                        <a:rPr lang="en-US" i="1" baseline="0" dirty="0" smtClean="0"/>
                        <a:t> </a:t>
                      </a:r>
                      <a:r>
                        <a:rPr lang="ru-RU" b="1" i="1" baseline="0" dirty="0" smtClean="0"/>
                        <a:t>но </a:t>
                      </a:r>
                      <a:r>
                        <a:rPr lang="en-US" i="1" dirty="0" smtClean="0"/>
                        <a:t>O].</a:t>
                      </a:r>
                      <a:endParaRPr lang="ru-RU" i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/>
                        <a:t>[  O,</a:t>
                      </a:r>
                      <a:r>
                        <a:rPr lang="en-US" i="1" baseline="0" dirty="0" smtClean="0"/>
                        <a:t> </a:t>
                      </a:r>
                      <a:r>
                        <a:rPr lang="ru-RU" b="1" i="1" baseline="0" dirty="0" smtClean="0"/>
                        <a:t>да </a:t>
                      </a:r>
                      <a:r>
                        <a:rPr lang="en-US" i="1" dirty="0" smtClean="0"/>
                        <a:t>O].</a:t>
                      </a:r>
                      <a:endParaRPr lang="ru-RU" i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/>
                        <a:t>[  O,</a:t>
                      </a:r>
                      <a:r>
                        <a:rPr lang="en-US" i="1" baseline="0" dirty="0" smtClean="0"/>
                        <a:t> </a:t>
                      </a:r>
                      <a:r>
                        <a:rPr lang="ru-RU" b="1" i="1" baseline="0" dirty="0" smtClean="0"/>
                        <a:t>зато </a:t>
                      </a:r>
                      <a:r>
                        <a:rPr lang="en-US" i="1" dirty="0" smtClean="0"/>
                        <a:t>O].</a:t>
                      </a:r>
                      <a:endParaRPr lang="ru-RU" i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/>
                        <a:t>[  O,</a:t>
                      </a:r>
                      <a:r>
                        <a:rPr lang="en-US" i="1" baseline="0" dirty="0" smtClean="0"/>
                        <a:t> </a:t>
                      </a:r>
                      <a:r>
                        <a:rPr lang="ru-RU" b="1" i="1" baseline="0" dirty="0" smtClean="0"/>
                        <a:t>однако </a:t>
                      </a:r>
                      <a:r>
                        <a:rPr lang="en-US" i="1" dirty="0" smtClean="0"/>
                        <a:t>O].</a:t>
                      </a:r>
                      <a:endParaRPr lang="ru-RU" i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i="1" u="sng" dirty="0" smtClean="0"/>
                        <a:t>Поворчал </a:t>
                      </a:r>
                      <a:r>
                        <a:rPr lang="ru-RU" b="0" i="1" u="none" dirty="0" smtClean="0"/>
                        <a:t>он, </a:t>
                      </a:r>
                      <a:r>
                        <a:rPr lang="ru-RU" b="1" i="1" u="none" dirty="0" smtClean="0"/>
                        <a:t>да</a:t>
                      </a:r>
                      <a:r>
                        <a:rPr lang="ru-RU" b="0" i="1" u="none" dirty="0" smtClean="0"/>
                        <a:t> и   </a:t>
                      </a:r>
                      <a:r>
                        <a:rPr lang="ru-RU" b="0" i="1" u="sng" dirty="0" smtClean="0"/>
                        <a:t>не посмел ослушаться</a:t>
                      </a:r>
                      <a:endParaRPr lang="en-US" b="0" i="1" u="sng" dirty="0" smtClean="0"/>
                    </a:p>
                    <a:p>
                      <a:endParaRPr lang="en-US" b="0" i="1" u="sng" dirty="0" smtClean="0"/>
                    </a:p>
                    <a:p>
                      <a:endParaRPr lang="en-US" b="0" i="1" u="sng" dirty="0" smtClean="0"/>
                    </a:p>
                    <a:p>
                      <a:endParaRPr lang="en-US" b="0" i="1" u="sng" dirty="0" smtClean="0"/>
                    </a:p>
                    <a:p>
                      <a:endParaRPr lang="en-US" b="0" i="1" u="sng" dirty="0" smtClean="0"/>
                    </a:p>
                    <a:p>
                      <a:endParaRPr lang="ru-RU" b="1" i="1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18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b="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1. </a:t>
            </a:r>
            <a:r>
              <a:rPr lang="en-US" sz="2400" dirty="0" smtClean="0"/>
              <a:t>6</a:t>
            </a:r>
            <a:r>
              <a:rPr lang="ru-RU" sz="2400" dirty="0" smtClean="0"/>
              <a:t> Пунктуация в ПП с однородными членами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81000" y="990600"/>
          <a:ext cx="8229600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675">
                <a:tc>
                  <a:txBody>
                    <a:bodyPr/>
                    <a:lstStyle/>
                    <a:p>
                      <a:r>
                        <a:rPr lang="ru-RU" dirty="0" smtClean="0"/>
                        <a:t>Правило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11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1" dirty="0" smtClean="0"/>
                        <a:t>Перед</a:t>
                      </a:r>
                      <a:r>
                        <a:rPr lang="ru-RU" i="1" baseline="0" dirty="0" smtClean="0"/>
                        <a:t> </a:t>
                      </a:r>
                      <a:r>
                        <a:rPr lang="ru-RU" b="1" i="1" baseline="0" dirty="0" smtClean="0"/>
                        <a:t> второй частью двойных союзов,</a:t>
                      </a:r>
                      <a:r>
                        <a:rPr lang="ru-RU" b="0" i="1" baseline="0" dirty="0" smtClean="0"/>
                        <a:t>  соединяющих однородные члены, ставится запятая.</a:t>
                      </a:r>
                      <a:endParaRPr lang="en-US" i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baseline="0" dirty="0" smtClean="0"/>
                        <a:t>НЕ ТОЛЬКО…, НО И …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baseline="0" dirty="0" smtClean="0"/>
                        <a:t>КАК …, ТАК И …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baseline="0" dirty="0" smtClean="0"/>
                        <a:t>ХОТЯ И …, НО…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baseline="0" dirty="0" smtClean="0"/>
                        <a:t>ЕСЛИ НЕ..., ТО…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baseline="0" dirty="0" smtClean="0"/>
                        <a:t>НЕ СТОЛЬКО…, СКОЛЬКО…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 smtClean="0"/>
                    </a:p>
                    <a:p>
                      <a:endParaRPr lang="ru-RU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i="1" u="none" dirty="0" smtClean="0"/>
                        <a:t>Сегодня на улице</a:t>
                      </a:r>
                      <a:r>
                        <a:rPr lang="ru-RU" b="1" i="1" u="none" dirty="0" smtClean="0"/>
                        <a:t> не только </a:t>
                      </a:r>
                      <a:r>
                        <a:rPr lang="ru-RU" b="0" i="1" u="sng" dirty="0" smtClean="0"/>
                        <a:t> прохладно, </a:t>
                      </a:r>
                      <a:r>
                        <a:rPr lang="ru-RU" b="1" i="1" u="none" dirty="0" smtClean="0"/>
                        <a:t>но и </a:t>
                      </a:r>
                      <a:r>
                        <a:rPr lang="ru-RU" b="0" i="1" u="sng" dirty="0" smtClean="0"/>
                        <a:t> ветрено.</a:t>
                      </a:r>
                    </a:p>
                    <a:p>
                      <a:r>
                        <a:rPr lang="en-US" b="1" i="1" u="none" dirty="0" smtClean="0"/>
                        <a:t>[</a:t>
                      </a:r>
                      <a:r>
                        <a:rPr lang="ru-RU" b="1" i="1" u="none" dirty="0" smtClean="0"/>
                        <a:t>не только О, но</a:t>
                      </a:r>
                      <a:r>
                        <a:rPr lang="ru-RU" b="1" i="1" u="none" baseline="0" dirty="0" smtClean="0"/>
                        <a:t> и О</a:t>
                      </a:r>
                      <a:r>
                        <a:rPr lang="en-US" b="1" i="1" u="none" dirty="0" smtClean="0"/>
                        <a:t>]</a:t>
                      </a:r>
                      <a:r>
                        <a:rPr lang="ru-RU" b="1" i="1" u="none" dirty="0" smtClean="0"/>
                        <a:t>.</a:t>
                      </a:r>
                    </a:p>
                    <a:p>
                      <a:endParaRPr lang="ru-RU" b="1" i="1" u="none" dirty="0" smtClean="0"/>
                    </a:p>
                    <a:p>
                      <a:r>
                        <a:rPr lang="ru-RU" b="0" i="1" u="none" dirty="0" smtClean="0"/>
                        <a:t>Пушкин</a:t>
                      </a:r>
                      <a:r>
                        <a:rPr lang="ru-RU" b="0" i="1" u="none" baseline="0" dirty="0" smtClean="0"/>
                        <a:t> создал замечательные произведения </a:t>
                      </a:r>
                      <a:r>
                        <a:rPr lang="ru-RU" b="1" i="1" u="none" baseline="0" dirty="0" smtClean="0"/>
                        <a:t>как </a:t>
                      </a:r>
                      <a:r>
                        <a:rPr lang="ru-RU" b="0" i="1" u="sng" baseline="0" dirty="0" smtClean="0"/>
                        <a:t> в стихах, </a:t>
                      </a:r>
                      <a:r>
                        <a:rPr lang="ru-RU" b="1" i="1" u="none" baseline="0" dirty="0" smtClean="0"/>
                        <a:t>так и  </a:t>
                      </a:r>
                      <a:r>
                        <a:rPr lang="ru-RU" b="0" i="1" u="sng" baseline="0" dirty="0" smtClean="0"/>
                        <a:t>в прозе.</a:t>
                      </a:r>
                    </a:p>
                    <a:p>
                      <a:r>
                        <a:rPr lang="en-US" b="1" i="1" u="none" baseline="0" dirty="0" smtClean="0"/>
                        <a:t>[</a:t>
                      </a:r>
                      <a:r>
                        <a:rPr lang="ru-RU" b="1" i="1" u="none" baseline="0" dirty="0" smtClean="0"/>
                        <a:t>как О, так и О</a:t>
                      </a:r>
                      <a:r>
                        <a:rPr lang="en-US" b="1" i="1" u="none" baseline="0" dirty="0" smtClean="0"/>
                        <a:t>]</a:t>
                      </a:r>
                      <a:r>
                        <a:rPr lang="ru-RU" b="1" i="1" u="none" baseline="0" dirty="0" smtClean="0"/>
                        <a:t>.</a:t>
                      </a:r>
                    </a:p>
                    <a:p>
                      <a:endParaRPr lang="ru-RU" b="0" i="1" u="none" baseline="0" dirty="0" smtClean="0"/>
                    </a:p>
                    <a:p>
                      <a:r>
                        <a:rPr lang="ru-RU" b="0" i="1" u="none" baseline="0" dirty="0" smtClean="0"/>
                        <a:t>Туристы </a:t>
                      </a:r>
                      <a:r>
                        <a:rPr lang="ru-RU" b="1" i="1" u="none" baseline="0" dirty="0" smtClean="0"/>
                        <a:t>хотя </a:t>
                      </a:r>
                      <a:r>
                        <a:rPr lang="ru-RU" b="0" i="1" u="none" baseline="0" dirty="0" smtClean="0"/>
                        <a:t>и </a:t>
                      </a:r>
                      <a:r>
                        <a:rPr lang="ru-RU" b="0" i="1" u="sng" baseline="0" dirty="0" smtClean="0"/>
                        <a:t>устали</a:t>
                      </a:r>
                      <a:r>
                        <a:rPr lang="ru-RU" b="0" i="1" u="none" baseline="0" dirty="0" smtClean="0"/>
                        <a:t>, </a:t>
                      </a:r>
                      <a:r>
                        <a:rPr lang="ru-RU" b="1" i="1" u="none" baseline="0" dirty="0" smtClean="0"/>
                        <a:t>но </a:t>
                      </a:r>
                      <a:r>
                        <a:rPr lang="ru-RU" b="0" i="1" u="sng" baseline="0" dirty="0" smtClean="0"/>
                        <a:t>продолжали </a:t>
                      </a:r>
                      <a:r>
                        <a:rPr lang="ru-RU" b="0" i="1" u="none" baseline="0" dirty="0" smtClean="0"/>
                        <a:t>внимательно рассматривать экспонаты музея.</a:t>
                      </a:r>
                      <a:endParaRPr lang="en-US" b="0" i="1" u="none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u="none" baseline="0" dirty="0" smtClean="0"/>
                        <a:t>[</a:t>
                      </a:r>
                      <a:r>
                        <a:rPr lang="ru-RU" b="1" i="1" u="none" baseline="0" dirty="0" smtClean="0"/>
                        <a:t>хотя О, но О</a:t>
                      </a:r>
                      <a:r>
                        <a:rPr lang="en-US" b="1" i="1" u="none" baseline="0" dirty="0" smtClean="0"/>
                        <a:t>]</a:t>
                      </a:r>
                      <a:r>
                        <a:rPr lang="ru-RU" b="1" i="1" u="none" baseline="0" dirty="0" smtClean="0"/>
                        <a:t>.</a:t>
                      </a:r>
                    </a:p>
                    <a:p>
                      <a:endParaRPr lang="en-US" b="0" i="1" u="sng" dirty="0" smtClean="0"/>
                    </a:p>
                    <a:p>
                      <a:r>
                        <a:rPr lang="ru-RU" b="0" i="1" u="none" dirty="0" smtClean="0"/>
                        <a:t>Он ощущал </a:t>
                      </a:r>
                      <a:r>
                        <a:rPr lang="ru-RU" b="1" i="1" u="none" dirty="0" smtClean="0"/>
                        <a:t>если не  </a:t>
                      </a:r>
                      <a:r>
                        <a:rPr lang="ru-RU" b="0" i="1" u="sng" dirty="0" smtClean="0"/>
                        <a:t>скуку, </a:t>
                      </a:r>
                      <a:r>
                        <a:rPr lang="ru-RU" b="1" i="1" u="none" dirty="0" smtClean="0"/>
                        <a:t>то</a:t>
                      </a:r>
                      <a:r>
                        <a:rPr lang="ru-RU" b="1" i="1" u="none" baseline="0" dirty="0" smtClean="0"/>
                        <a:t> </a:t>
                      </a:r>
                      <a:r>
                        <a:rPr lang="ru-RU" b="0" i="1" u="none" baseline="0" dirty="0" smtClean="0"/>
                        <a:t>некоторую  </a:t>
                      </a:r>
                      <a:r>
                        <a:rPr lang="ru-RU" b="0" i="1" u="sng" baseline="0" dirty="0" smtClean="0"/>
                        <a:t>усталость.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u="none" baseline="0" dirty="0" smtClean="0"/>
                        <a:t>[</a:t>
                      </a:r>
                      <a:r>
                        <a:rPr lang="ru-RU" b="1" i="1" u="none" baseline="0" dirty="0" smtClean="0"/>
                        <a:t>если не О, то О</a:t>
                      </a:r>
                      <a:r>
                        <a:rPr lang="en-US" b="1" i="1" u="none" baseline="0" dirty="0" smtClean="0"/>
                        <a:t>]</a:t>
                      </a:r>
                      <a:r>
                        <a:rPr lang="ru-RU" b="1" i="1" u="none" baseline="0" dirty="0" smtClean="0"/>
                        <a:t>.</a:t>
                      </a:r>
                    </a:p>
                    <a:p>
                      <a:endParaRPr lang="ru-RU" b="0" i="1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18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b="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1. 7 Пунктуация в ПП с однородными членами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81000" y="990600"/>
          <a:ext cx="8229600" cy="5446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675">
                <a:tc>
                  <a:txBody>
                    <a:bodyPr/>
                    <a:lstStyle/>
                    <a:p>
                      <a:r>
                        <a:rPr lang="ru-RU" dirty="0" smtClean="0"/>
                        <a:t>Правило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11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Если</a:t>
                      </a:r>
                      <a:r>
                        <a:rPr lang="ru-RU" baseline="0" dirty="0" smtClean="0"/>
                        <a:t> сочинительный союз </a:t>
                      </a:r>
                      <a:r>
                        <a:rPr lang="ru-RU" b="1" baseline="0" dirty="0" smtClean="0"/>
                        <a:t> И соединяет части сложносочинённого предложения, </a:t>
                      </a:r>
                      <a:r>
                        <a:rPr lang="ru-RU" b="0" baseline="0" dirty="0" smtClean="0"/>
                        <a:t>то мы </a:t>
                      </a:r>
                      <a:r>
                        <a:rPr lang="ru-RU" b="1" baseline="0" dirty="0" smtClean="0"/>
                        <a:t>ставим запятую перед союзом И.</a:t>
                      </a:r>
                      <a:endParaRPr lang="ru-RU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i="1" u="none" dirty="0" smtClean="0"/>
                        <a:t>Прямо</a:t>
                      </a:r>
                      <a:r>
                        <a:rPr lang="ru-RU" b="0" i="1" u="none" baseline="0" dirty="0" smtClean="0"/>
                        <a:t> к этому саду протянулась долгожданная прокуратором лунная дорога, </a:t>
                      </a:r>
                      <a:r>
                        <a:rPr lang="ru-RU" b="1" i="1" u="none" baseline="0" dirty="0" smtClean="0"/>
                        <a:t>и </a:t>
                      </a:r>
                      <a:r>
                        <a:rPr lang="ru-RU" b="0" i="1" u="none" baseline="0" dirty="0" smtClean="0"/>
                        <a:t>первым по ней кинулся бежать остроухий пёс. (М.Булгаков)</a:t>
                      </a:r>
                      <a:endParaRPr lang="en-US" b="0" i="1" u="none" dirty="0" smtClean="0"/>
                    </a:p>
                    <a:p>
                      <a:endParaRPr lang="en-US" b="0" i="1" u="sng" dirty="0" smtClean="0"/>
                    </a:p>
                    <a:p>
                      <a:endParaRPr lang="en-US" b="0" i="1" u="sng" dirty="0" smtClean="0"/>
                    </a:p>
                    <a:p>
                      <a:endParaRPr lang="en-US" b="0" i="1" u="sng" dirty="0" smtClean="0"/>
                    </a:p>
                    <a:p>
                      <a:endParaRPr lang="ru-RU" b="1" i="1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18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b="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2. Пунктуация в ССП, части которого соединяет сочинительный союз И.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304</TotalTime>
  <Words>4803</Words>
  <Application>Microsoft Office PowerPoint</Application>
  <PresentationFormat>Экран (4:3)</PresentationFormat>
  <Paragraphs>414</Paragraphs>
  <Slides>62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62</vt:i4>
      </vt:variant>
    </vt:vector>
  </HeadingPairs>
  <TitlesOfParts>
    <vt:vector size="67" baseType="lpstr">
      <vt:lpstr>Lucida Sans Unicode</vt:lpstr>
      <vt:lpstr>Verdana</vt:lpstr>
      <vt:lpstr>Wingdings 2</vt:lpstr>
      <vt:lpstr>Wingdings 3</vt:lpstr>
      <vt:lpstr>Открытая</vt:lpstr>
      <vt:lpstr>Задание 16 ЕГЭ. Русский язык</vt:lpstr>
      <vt:lpstr>№16. Пунктуация в ССП и ПП с однородными членами</vt:lpstr>
      <vt:lpstr>1. 1. Пунктуация в ПП с однородными членами</vt:lpstr>
      <vt:lpstr>1. 2-1.3 Пунктуация в ПП с однородными членами</vt:lpstr>
      <vt:lpstr>1. 4 Пунктуация в ПП с однородными членами</vt:lpstr>
      <vt:lpstr>1. 5 Пунктуация в ПП с однородными членами</vt:lpstr>
      <vt:lpstr>1. 6 Пунктуация в ПП с однородными членами</vt:lpstr>
      <vt:lpstr>1. 7 Пунктуация в ПП с однородными членами</vt:lpstr>
      <vt:lpstr>2. Пунктуация в ССП, части которого соединяет сочинительный союз И.</vt:lpstr>
      <vt:lpstr>3. Отсутствие запятой перед союзом И в ССП</vt:lpstr>
      <vt:lpstr>Алгоритм выполнения</vt:lpstr>
      <vt:lpstr>Задание 16. Расставьте знаки препинания. Укажите предложения, в которых нужно поставить ОДНУ запятую. Запишите номера этих предложений.</vt:lpstr>
      <vt:lpstr>Задание 16. Расставьте знаки препинания. Укажите  двапредложения, в которых нужно поставить ОДНУ запятую. Запишите номера этих предложений.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№17. Знаки препинания в предложениях с обособленными членами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Знаки препинания при причастном обороте</vt:lpstr>
      <vt:lpstr>Знаки препинания при причастном обороте</vt:lpstr>
      <vt:lpstr>Знаки препинания при деепричастном обороте</vt:lpstr>
      <vt:lpstr>Знаки препинания при деепричастном обороте</vt:lpstr>
      <vt:lpstr>Знаки препинания при деепричастном обороте</vt:lpstr>
      <vt:lpstr>Знаки препинания при деепричастном обороте</vt:lpstr>
      <vt:lpstr>Презентация PowerPoint</vt:lpstr>
      <vt:lpstr>Презентация PowerPoint</vt:lpstr>
      <vt:lpstr>Расставьте все знаки препинания: укажите цифру(-ы), на месте которой(-ых) в предложении должна(-ы) стоять запятая(-ые).</vt:lpstr>
      <vt:lpstr>Расставьте все знаки препинания: укажите цифру(-ы), на месте которой(-ых) в предложении должна(-ы) стоять запятая(-ые).</vt:lpstr>
      <vt:lpstr>Расставьте все знаки препинания: укажите цифру(-ы), на месте которой(-ых) в предложении должна(-ы) стоять запятая(-ые).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Задание 16 ЕГЭ. Русский язык</dc:title>
  <dc:creator>user</dc:creator>
  <cp:lastModifiedBy>Rinat</cp:lastModifiedBy>
  <cp:revision>9</cp:revision>
  <dcterms:created xsi:type="dcterms:W3CDTF">2020-06-01T18:34:36Z</dcterms:created>
  <dcterms:modified xsi:type="dcterms:W3CDTF">2020-06-03T06:46:57Z</dcterms:modified>
</cp:coreProperties>
</file>